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96" r:id="rId1"/>
  </p:sldMasterIdLst>
  <p:notesMasterIdLst>
    <p:notesMasterId r:id="rId3"/>
  </p:notesMasterIdLst>
  <p:sldIdLst>
    <p:sldId id="317" r:id="rId2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4E31"/>
    <a:srgbClr val="800000"/>
    <a:srgbClr val="FFFFCC"/>
    <a:srgbClr val="1F1F1F"/>
    <a:srgbClr val="2E3917"/>
    <a:srgbClr val="171717"/>
    <a:srgbClr val="2E1700"/>
    <a:srgbClr val="181E0C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06" autoAdjust="0"/>
    <p:restoredTop sz="94718" autoAdjust="0"/>
  </p:normalViewPr>
  <p:slideViewPr>
    <p:cSldViewPr>
      <p:cViewPr varScale="1">
        <p:scale>
          <a:sx n="70" d="100"/>
          <a:sy n="70" d="100"/>
        </p:scale>
        <p:origin x="-162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9048A1-49FB-4E50-970A-CB5ECEE371F2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5710"/>
            <a:ext cx="5438775" cy="446651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242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242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9BC2D4-9CCA-483B-B3D2-27286216FE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59185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7BB57-357F-429E-AA58-BAA1BE09A516}" type="datetime1">
              <a:rPr lang="ru-RU" smtClean="0"/>
              <a:t>18.11.2020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3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0042E-24AF-4793-8DB3-80023B7899E1}" type="datetime1">
              <a:rPr lang="ru-RU" smtClean="0"/>
              <a:t>18.11.2020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8244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5BB3C-1318-4940-ADD3-4AE2E3C86CDC}" type="datetime1">
              <a:rPr lang="ru-RU" smtClean="0"/>
              <a:t>18.11.2020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877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E99DB-9AE5-4B79-BFBF-3711D0C90648}" type="datetime1">
              <a:rPr lang="ru-RU" smtClean="0"/>
              <a:t>18.11.2020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2223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17306-1ED4-4C90-9D13-E8E617B54C93}" type="datetime1">
              <a:rPr lang="ru-RU" smtClean="0"/>
              <a:t>18.11.2020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0613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68C47-2445-46D1-823F-B2029B6B32A2}" type="datetime1">
              <a:rPr lang="ru-RU" smtClean="0"/>
              <a:t>18.11.2020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8172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92596-7219-4EA4-84AE-C53C9AAE7FF7}" type="datetime1">
              <a:rPr lang="ru-RU" smtClean="0"/>
              <a:t>18.11.2020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8960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056EB-7FAF-4E50-BDE5-754D9770ED38}" type="datetime1">
              <a:rPr lang="ru-RU" smtClean="0"/>
              <a:t>18.11.2020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9096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EEF34-C6C1-4F22-832D-3968C6BFC0A1}" type="datetime1">
              <a:rPr lang="ru-RU" smtClean="0"/>
              <a:t>18.11.2020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6529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6F8F0-022B-4771-95C7-61C08E2E7BAF}" type="datetime1">
              <a:rPr lang="ru-RU" smtClean="0"/>
              <a:t>18.11.2020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6599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31996-3C9D-4127-8922-B6D448C89720}" type="datetime1">
              <a:rPr lang="ru-RU" smtClean="0"/>
              <a:t>18.11.2020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3472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5A427D-E2E1-4FCF-BCD7-7DD8E9459864}" type="datetime1">
              <a:rPr lang="ru-RU" smtClean="0"/>
              <a:t>18.11.2020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8456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38415" y="2710213"/>
            <a:ext cx="3528786" cy="156196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spcAft>
                <a:spcPts val="300"/>
              </a:spcAft>
              <a:buFont typeface="Arial" pitchFamily="34" charset="0"/>
              <a:buChar char="•"/>
            </a:pPr>
            <a:endParaRPr lang="ru-RU" sz="1100" dirty="0" smtClean="0">
              <a:solidFill>
                <a:schemeClr val="tx1">
                  <a:lumMod val="95000"/>
                  <a:lumOff val="5000"/>
                </a:schemeClr>
              </a:solidFill>
              <a:cs typeface="Arial" pitchFamily="34" charset="0"/>
            </a:endParaRPr>
          </a:p>
          <a:p>
            <a:pPr marL="171450" indent="-171450">
              <a:spcAft>
                <a:spcPts val="300"/>
              </a:spcAft>
              <a:buFont typeface="Arial" pitchFamily="34" charset="0"/>
              <a:buChar char="•"/>
            </a:pPr>
            <a:r>
              <a:rPr lang="ru-RU" sz="11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Ежемесячная денежная выплата </a:t>
            </a:r>
            <a:r>
              <a:rPr lang="ru-RU" sz="11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 </a:t>
            </a:r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12130 </a:t>
            </a:r>
            <a:r>
              <a:rPr lang="ru-RU" sz="11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рублей  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на  период обучения  (до 3 месяцев) </a:t>
            </a:r>
          </a:p>
          <a:p>
            <a:pPr marL="171450" indent="-171450">
              <a:spcAft>
                <a:spcPts val="300"/>
              </a:spcAft>
              <a:buFont typeface="Arial" pitchFamily="34" charset="0"/>
              <a:buChar char="•"/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Оплата за обучение образовательной организации - </a:t>
            </a:r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до 30 тыс. </a:t>
            </a:r>
            <a:r>
              <a:rPr lang="ru-RU" sz="11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руб</a:t>
            </a:r>
            <a:r>
              <a:rPr lang="ru-RU" sz="11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.</a:t>
            </a:r>
            <a:r>
              <a:rPr lang="ru-RU" sz="11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171450" indent="-171450">
              <a:spcAft>
                <a:spcPts val="300"/>
              </a:spcAft>
              <a:buFont typeface="Arial" pitchFamily="34" charset="0"/>
              <a:buChar char="•"/>
            </a:pPr>
            <a:r>
              <a:rPr lang="ru-RU" sz="11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На 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время стажировки (до 9 месяцев)  работодателю компенсируется минимальная заработная плата с начислениями.  В 2020 году -</a:t>
            </a:r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14644 рубля </a:t>
            </a:r>
            <a:endParaRPr lang="ru-RU" sz="1100" b="1" dirty="0" smtClean="0">
              <a:solidFill>
                <a:schemeClr val="tx1">
                  <a:lumMod val="95000"/>
                  <a:lumOff val="5000"/>
                </a:schemeClr>
              </a:solidFill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38414" y="1380955"/>
            <a:ext cx="3528787" cy="8282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738414" y="1716777"/>
            <a:ext cx="36509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Ежемесячная денежная выплата </a:t>
            </a:r>
            <a:r>
              <a:rPr lang="ru-RU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 </a:t>
            </a:r>
            <a:r>
              <a:rPr lang="ru-RU" sz="1200" b="1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12130 </a:t>
            </a:r>
            <a:r>
              <a:rPr lang="ru-RU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рублей</a:t>
            </a:r>
          </a:p>
        </p:txBody>
      </p:sp>
      <p:sp>
        <p:nvSpPr>
          <p:cNvPr id="10" name="Пятиугольник 9"/>
          <p:cNvSpPr/>
          <p:nvPr/>
        </p:nvSpPr>
        <p:spPr>
          <a:xfrm>
            <a:off x="228600" y="1124744"/>
            <a:ext cx="1717586" cy="512422"/>
          </a:xfrm>
          <a:prstGeom prst="homePlat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/>
              <a:t>трудоустройство</a:t>
            </a:r>
            <a:endParaRPr lang="ru-RU" sz="1100" b="1" dirty="0"/>
          </a:p>
        </p:txBody>
      </p:sp>
      <p:sp>
        <p:nvSpPr>
          <p:cNvPr id="11" name="Пятиугольник 10"/>
          <p:cNvSpPr/>
          <p:nvPr/>
        </p:nvSpPr>
        <p:spPr>
          <a:xfrm>
            <a:off x="202641" y="2278329"/>
            <a:ext cx="2133600" cy="609600"/>
          </a:xfrm>
          <a:prstGeom prst="homePlat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100"/>
              </a:lnSpc>
            </a:pPr>
            <a:r>
              <a:rPr lang="ru-RU" sz="1100" b="1" dirty="0">
                <a:solidFill>
                  <a:schemeClr val="bg1"/>
                </a:solidFill>
              </a:rPr>
              <a:t>п</a:t>
            </a:r>
            <a:r>
              <a:rPr lang="ru-RU" sz="1100" b="1" dirty="0" smtClean="0">
                <a:solidFill>
                  <a:schemeClr val="bg1"/>
                </a:solidFill>
              </a:rPr>
              <a:t>рофессиональное </a:t>
            </a:r>
            <a:r>
              <a:rPr lang="ru-RU" sz="1100" b="1" dirty="0">
                <a:solidFill>
                  <a:schemeClr val="bg1"/>
                </a:solidFill>
              </a:rPr>
              <a:t>обучение, дополнительное профессиональное образование и стажировка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826907" y="1321877"/>
            <a:ext cx="4214586" cy="8873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4883463" y="1670611"/>
            <a:ext cx="41580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spcAft>
                <a:spcPts val="600"/>
              </a:spcAft>
              <a:buFont typeface="Arial" pitchFamily="34" charset="0"/>
              <a:buChar char="•"/>
            </a:pPr>
            <a:r>
              <a:rPr lang="ru-RU" sz="12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Единовременная  денежная выплата </a:t>
            </a:r>
            <a:r>
              <a:rPr lang="ru-RU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 250 000 </a:t>
            </a:r>
            <a:r>
              <a:rPr lang="ru-RU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рублей</a:t>
            </a:r>
            <a:endParaRPr lang="ru-RU" sz="1200" b="1" dirty="0" smtClean="0">
              <a:solidFill>
                <a:schemeClr val="tx1">
                  <a:lumMod val="95000"/>
                  <a:lumOff val="5000"/>
                </a:schemeClr>
              </a:solidFill>
              <a:cs typeface="Arial" pitchFamily="34" charset="0"/>
            </a:endParaRPr>
          </a:p>
        </p:txBody>
      </p:sp>
      <p:sp>
        <p:nvSpPr>
          <p:cNvPr id="14" name="Пятиугольник 13"/>
          <p:cNvSpPr/>
          <p:nvPr/>
        </p:nvSpPr>
        <p:spPr>
          <a:xfrm>
            <a:off x="4443186" y="1124744"/>
            <a:ext cx="1717586" cy="512422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100"/>
              </a:lnSpc>
            </a:pPr>
            <a:r>
              <a:rPr lang="ru-RU" sz="1200" b="1" dirty="0" smtClean="0"/>
              <a:t>открытие собственного дела</a:t>
            </a:r>
            <a:endParaRPr lang="ru-RU" sz="12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4974772" y="2854228"/>
            <a:ext cx="4066720" cy="143116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ru-RU" sz="11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Ежемесячная денежная выплата </a:t>
            </a:r>
            <a:r>
              <a:rPr lang="ru-RU" sz="11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 </a:t>
            </a:r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12130 </a:t>
            </a:r>
            <a:r>
              <a:rPr lang="ru-RU" sz="11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рублей на приобретение товаров и услуг  первой необходимости:</a:t>
            </a:r>
          </a:p>
          <a:p>
            <a:pPr marL="171450" indent="-171450">
              <a:spcAft>
                <a:spcPts val="300"/>
              </a:spcAft>
              <a:buFontTx/>
              <a:buChar char="-"/>
            </a:pPr>
            <a:r>
              <a:rPr lang="ru-RU" sz="11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 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лечение</a:t>
            </a:r>
          </a:p>
          <a:p>
            <a:pPr marL="171450" indent="-171450">
              <a:spcAft>
                <a:spcPts val="300"/>
              </a:spcAft>
              <a:buFontTx/>
              <a:buChar char="-"/>
            </a:pPr>
            <a:r>
              <a:rPr lang="ru-RU" sz="11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дополнительное 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образование </a:t>
            </a:r>
            <a:r>
              <a:rPr lang="ru-RU" sz="11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детей</a:t>
            </a:r>
          </a:p>
          <a:p>
            <a:pPr marL="171450" indent="-171450">
              <a:spcAft>
                <a:spcPts val="300"/>
              </a:spcAft>
              <a:buFontTx/>
              <a:buChar char="-"/>
            </a:pPr>
            <a:r>
              <a:rPr lang="ru-RU" sz="11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 оплата 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услуг </a:t>
            </a:r>
            <a:r>
              <a:rPr lang="ru-RU" sz="11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- 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присмотр за детьми </a:t>
            </a:r>
            <a:endParaRPr lang="ru-RU" sz="1100" dirty="0" smtClean="0">
              <a:solidFill>
                <a:schemeClr val="tx1">
                  <a:lumMod val="95000"/>
                  <a:lumOff val="5000"/>
                </a:schemeClr>
              </a:solidFill>
              <a:cs typeface="Arial" pitchFamily="34" charset="0"/>
            </a:endParaRPr>
          </a:p>
          <a:p>
            <a:pPr marL="171450" indent="-171450">
              <a:spcAft>
                <a:spcPts val="300"/>
              </a:spcAft>
              <a:buFontTx/>
              <a:buChar char="-"/>
            </a:pPr>
            <a:r>
              <a:rPr lang="ru-RU" sz="11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другие 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мероприятия, направленные на преодоление семьей трудной жизненной ситуации </a:t>
            </a:r>
          </a:p>
        </p:txBody>
      </p:sp>
      <p:sp>
        <p:nvSpPr>
          <p:cNvPr id="16" name="Пятиугольник 15"/>
          <p:cNvSpPr/>
          <p:nvPr/>
        </p:nvSpPr>
        <p:spPr>
          <a:xfrm>
            <a:off x="4464957" y="2278328"/>
            <a:ext cx="2133600" cy="598325"/>
          </a:xfrm>
          <a:prstGeom prst="homePlat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100"/>
              </a:lnSpc>
            </a:pPr>
            <a:r>
              <a:rPr lang="ru-RU" sz="1100" b="1" dirty="0">
                <a:solidFill>
                  <a:schemeClr val="bg1"/>
                </a:solidFill>
              </a:rPr>
              <a:t>и</a:t>
            </a:r>
            <a:r>
              <a:rPr lang="ru-RU" sz="1100" b="1" dirty="0" smtClean="0">
                <a:solidFill>
                  <a:schemeClr val="bg1"/>
                </a:solidFill>
              </a:rPr>
              <a:t>ные </a:t>
            </a:r>
            <a:r>
              <a:rPr lang="ru-RU" sz="1100" b="1" dirty="0">
                <a:solidFill>
                  <a:schemeClr val="bg1"/>
                </a:solidFill>
              </a:rPr>
              <a:t>мероприятия, направленные на преодоление трудной жизненной ситуации </a:t>
            </a:r>
          </a:p>
        </p:txBody>
      </p:sp>
      <p:sp>
        <p:nvSpPr>
          <p:cNvPr id="4" name="Выноска со стрелкой вниз 3"/>
          <p:cNvSpPr/>
          <p:nvPr/>
        </p:nvSpPr>
        <p:spPr>
          <a:xfrm>
            <a:off x="395537" y="116632"/>
            <a:ext cx="8496944" cy="936104"/>
          </a:xfrm>
          <a:prstGeom prst="downArrowCallou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Семьям,  в которых доход на каждого члена семьи ниже прожиточного 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минимума, </a:t>
            </a:r>
            <a:r>
              <a:rPr lang="ru-RU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предоставляется государственная социальная помощь на основании социального контракта по 4 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направлениям: </a:t>
            </a:r>
            <a:endParaRPr lang="ru-RU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5" name="Рисунок 24"/>
          <p:cNvPicPr/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8817" l="1479" r="991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4869160"/>
            <a:ext cx="613410" cy="61341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934200" y="5772926"/>
            <a:ext cx="21033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Обращаться по телефонам</a:t>
            </a:r>
            <a:r>
              <a:rPr lang="ru-RU" sz="1200" dirty="0" smtClean="0"/>
              <a:t>:</a:t>
            </a:r>
          </a:p>
          <a:p>
            <a:endParaRPr lang="ru-RU" sz="1200" dirty="0"/>
          </a:p>
          <a:p>
            <a:pPr algn="ctr"/>
            <a:r>
              <a:rPr lang="ru-RU" sz="1200" dirty="0"/>
              <a:t>777026</a:t>
            </a:r>
          </a:p>
          <a:p>
            <a:pPr algn="ctr"/>
            <a:r>
              <a:rPr lang="ru-RU" sz="1200" dirty="0"/>
              <a:t>777150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20913" y="4759933"/>
            <a:ext cx="541665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200" dirty="0" smtClean="0"/>
              <a:t>Заявление;</a:t>
            </a:r>
            <a:endParaRPr lang="ru-RU" sz="1200" dirty="0"/>
          </a:p>
          <a:p>
            <a:pPr lvl="0"/>
            <a:r>
              <a:rPr lang="ru-RU" sz="1200" dirty="0"/>
              <a:t>копии документов, удостоверяющих личность заявителя и членов его семьи;</a:t>
            </a:r>
          </a:p>
          <a:p>
            <a:pPr lvl="0"/>
            <a:r>
              <a:rPr lang="ru-RU" sz="1200" dirty="0"/>
              <a:t>копии свидетельств о рождении детей, свидетельства о браке;</a:t>
            </a:r>
          </a:p>
          <a:p>
            <a:pPr lvl="0"/>
            <a:r>
              <a:rPr lang="ru-RU" sz="1200" dirty="0"/>
              <a:t>письменные согласия заявителя и всех совершеннолетних членов его семьи  на заключение СК   и  выполнение мероприятий ПСА</a:t>
            </a:r>
          </a:p>
          <a:p>
            <a:pPr lvl="0"/>
            <a:r>
              <a:rPr lang="ru-RU" sz="1200" dirty="0"/>
              <a:t>письменные согласия на обработку персональных данных заявителя и всех членов его семьи;</a:t>
            </a:r>
          </a:p>
          <a:p>
            <a:pPr lvl="0"/>
            <a:r>
              <a:rPr lang="ru-RU" sz="1200" dirty="0"/>
              <a:t>документы, подтверждающие наличие доходов у заявителя и членов его семьи, либо их отсутствие (доходы за три последних календарных месяца, предшествующих месяцу подачи заявления,  копия трудовой книжки)</a:t>
            </a:r>
          </a:p>
          <a:p>
            <a:endParaRPr lang="ru-RU" sz="1200" dirty="0"/>
          </a:p>
        </p:txBody>
      </p:sp>
      <p:sp>
        <p:nvSpPr>
          <p:cNvPr id="28" name="Пятиугольник 27"/>
          <p:cNvSpPr/>
          <p:nvPr/>
        </p:nvSpPr>
        <p:spPr>
          <a:xfrm>
            <a:off x="314472" y="4374504"/>
            <a:ext cx="2249410" cy="339092"/>
          </a:xfrm>
          <a:prstGeom prst="homePlat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/>
              <a:t>Перечень документов</a:t>
            </a:r>
            <a:endParaRPr lang="ru-RU" sz="1100" b="1" dirty="0"/>
          </a:p>
        </p:txBody>
      </p:sp>
    </p:spTree>
    <p:extLst>
      <p:ext uri="{BB962C8B-B14F-4D97-AF65-F5344CB8AC3E}">
        <p14:creationId xmlns:p14="http://schemas.microsoft.com/office/powerpoint/2010/main" val="1156095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2678</TotalTime>
  <Words>231</Words>
  <Application>Microsoft Office PowerPoint</Application>
  <PresentationFormat>Экран (4:3)</PresentationFormat>
  <Paragraphs>27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ogu-mc3</dc:creator>
  <cp:lastModifiedBy>Корчева Татьяна Александровна</cp:lastModifiedBy>
  <cp:revision>267</cp:revision>
  <cp:lastPrinted>2015-01-27T13:58:41Z</cp:lastPrinted>
  <dcterms:created xsi:type="dcterms:W3CDTF">2013-04-11T12:07:24Z</dcterms:created>
  <dcterms:modified xsi:type="dcterms:W3CDTF">2020-11-18T07:38:44Z</dcterms:modified>
</cp:coreProperties>
</file>