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5" r:id="rId2"/>
    <p:sldId id="266" r:id="rId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4383" autoAdjust="0"/>
  </p:normalViewPr>
  <p:slideViewPr>
    <p:cSldViewPr>
      <p:cViewPr>
        <p:scale>
          <a:sx n="82" d="100"/>
          <a:sy n="82" d="100"/>
        </p:scale>
        <p:origin x="-5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2142" y="-7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551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A9D9FBBE-013C-4286-884D-4CD96ED0D68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491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123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799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212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431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913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53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218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63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774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877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423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AEB03-894D-4A8B-BB06-57039A1A4491}" type="datetimeFigureOut">
              <a:rPr lang="ru-RU" smtClean="0"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CF488-CE6B-44A6-BDD7-C183F1EC0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17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4782958" y="622965"/>
            <a:ext cx="4119219" cy="75424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6219" y="622965"/>
            <a:ext cx="4269040" cy="69249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4652505" y="2798"/>
            <a:ext cx="0" cy="68580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254910" y="116632"/>
            <a:ext cx="8655057" cy="46786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8740" y="116632"/>
            <a:ext cx="8607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Меры социальной поддержки</a:t>
            </a:r>
            <a:r>
              <a:rPr lang="ru-RU" sz="1400" b="1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соотечественников</a:t>
            </a:r>
            <a:r>
              <a:rPr lang="ru-RU" sz="1400" b="1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в Новгородской </a:t>
            </a:r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области</a:t>
            </a: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(получивших свидетельство в 2019 году)</a:t>
            </a:r>
            <a:r>
              <a:rPr lang="ru-RU" sz="1400" b="1" i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 </a:t>
            </a:r>
            <a:endParaRPr lang="ru-RU" sz="1400" b="1" i="1" dirty="0">
              <a:solidFill>
                <a:schemeClr val="tx2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48406" y="634237"/>
            <a:ext cx="416156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затрат по допуску к медицинской деятельности в Российской Федерации лиц, получивших медицинскую подготовку в иностранных государствах, в размере фактических затрат но не более 20 000 рублей</a:t>
            </a:r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5965" y="622965"/>
            <a:ext cx="401394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затрат на медицинское освидетельствование, в размере фактических затрат но не более 8 000 рублей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3609" y="1377206"/>
            <a:ext cx="4398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Порядок предоставления установлен Постановлением Правительства Новгородской области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01.07.2019 № 250</a:t>
            </a:r>
            <a:endParaRPr lang="ru-RU" sz="12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7584" y="1900790"/>
            <a:ext cx="3312368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Для получения выплаты необходимо подать:</a:t>
            </a:r>
            <a:endParaRPr lang="ru-RU" sz="1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27485" y="2073617"/>
            <a:ext cx="427439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заявление (заполняется в момент обращения);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опии*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паспорта или иного документа, удостоверяющего личность участника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Программы;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опии*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свидетельства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участника Программы;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согласие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на обработку персональных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данных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(заполняется в момент обращения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копии*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документа об иностранном образовании и (или) иностранной квалификации и приложения к нему с переводом на русский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язык;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копии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документов, подтверждающих оплату государственной пошлины, специальных экзаменов в образовательных организациях, включенных в Перечень образовательных учреждений, в которых создаются постоянно действующие комиссии для проведения специальных экзаменов для лиц, получивших медицинскую и фармацевтическую подготовку в иностранных государствах и претендующих на право заниматься медицинской и фармацевтической деятельностью в Российской Федерации, утвержденный приказом Федеральной службы по надзору в сфере здраво-охранения и социального развития от 26 февраля 2007 года № 411-Пр/07, нотариально заверенного перевода на русский язык документов, необходимых для получения свидетельства о признании иностранного образования и (или) иностранной квалификации (контрольно-кассовый чек, квитанция или иной документ установленного образца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копии*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свидетельства о признании иностранного образования и (или) иностранной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квалификации.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496" y="6536377"/>
            <a:ext cx="439248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* с предъявлением оригинала документа 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49041" y="1900790"/>
            <a:ext cx="3309539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Для получения выплаты необходимо подать:</a:t>
            </a:r>
            <a:endParaRPr lang="ru-RU" sz="1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0345" y="2101729"/>
            <a:ext cx="4488309" cy="333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заявление (заполняется в момент обращения);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копии* паспорта или иного документа, удостоверяющего личность участника Программы;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копии* свидетельства участника Программы;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согласие на обработку персональных данных (заполняется в момент обращения);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копии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договоров на оказание платных медицинских услуг по проведению соответствующего медицинского освидетельствования участника Государственной программы;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копии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документов, подтверждающих оплату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соответствующего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медицинского освидетельствования (контрольно-кассовый чек, квитанция или иной документ установленного образца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случае прохождения медицинского освидетельствования по месту своего постоянного проживания за пределами Российской Федерации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представить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документы с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переводом на русский язык и заверенные нотариусом.</a:t>
            </a:r>
          </a:p>
          <a:p>
            <a:pPr marL="171450" indent="-171450" algn="just">
              <a:buFontTx/>
              <a:buChar char="-"/>
            </a:pPr>
            <a:endParaRPr lang="ru-RU" sz="105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27485" y="6536377"/>
            <a:ext cx="41824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* с предъявлением оригинала документа 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48406" y="1377205"/>
            <a:ext cx="4395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Порядок предоставления установлен Постановлением Правительства Новгородской области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01.07.2019 № 251</a:t>
            </a:r>
            <a:endParaRPr lang="ru-RU" sz="12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11771" y="5152601"/>
            <a:ext cx="4165892" cy="124580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0728" y="5229200"/>
            <a:ext cx="374441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ctr"/>
            <a:r>
              <a:rPr lang="ru-RU" sz="13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ВНИМАНИЕ! </a:t>
            </a:r>
          </a:p>
          <a:p>
            <a:pPr indent="176213" algn="ctr"/>
            <a:r>
              <a:rPr lang="ru-RU" sz="1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 выплаты </a:t>
            </a:r>
            <a:r>
              <a:rPr lang="ru-RU" sz="13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осуществляются ГОКУ «Центр </a:t>
            </a:r>
            <a:r>
              <a:rPr lang="ru-RU" sz="1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организации социального обслуживания и предоставления социальных выплат» (адреса см. на обороте)</a:t>
            </a:r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799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/>
          <p:cNvSpPr/>
          <p:nvPr/>
        </p:nvSpPr>
        <p:spPr>
          <a:xfrm>
            <a:off x="378645" y="739929"/>
            <a:ext cx="3473275" cy="28039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355976" y="32305"/>
            <a:ext cx="4608512" cy="46786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246905"/>
              </p:ext>
            </p:extLst>
          </p:nvPr>
        </p:nvGraphicFramePr>
        <p:xfrm>
          <a:off x="4243942" y="550522"/>
          <a:ext cx="4832579" cy="6211176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4832579"/>
              </a:tblGrid>
              <a:tr h="530315">
                <a:tc>
                  <a:txBody>
                    <a:bodyPr/>
                    <a:lstStyle/>
                    <a:p>
                      <a:pPr marL="182563" marR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</a:rPr>
                        <a:t>г. Великий Новгород, ул. Большая Санкт-Петербургская, д.118 кор. 2</a:t>
                      </a:r>
                      <a:r>
                        <a:rPr lang="ru-RU" sz="1050" baseline="0" dirty="0" smtClean="0">
                          <a:effectLst/>
                        </a:rPr>
                        <a:t> (</a:t>
                      </a:r>
                      <a:r>
                        <a:rPr lang="ru-RU" sz="1050" dirty="0" smtClean="0">
                          <a:effectLst/>
                        </a:rPr>
                        <a:t>для жителей Новгородского района)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dirty="0" smtClean="0">
                          <a:effectLst/>
                        </a:rPr>
                        <a:t>тел. 8(816 2) 64-02-09, 8(816 2) 64-27-59 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г. Великий Новгород,</a:t>
                      </a:r>
                      <a:r>
                        <a:rPr lang="ru-RU" sz="1050" baseline="0" dirty="0" smtClean="0">
                          <a:effectLst/>
                        </a:rPr>
                        <a:t> ул. Псковская, д. 22, тел. 8(8162) 73-47-42 (для жителей   </a:t>
                      </a:r>
                    </a:p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baseline="0" dirty="0" smtClean="0">
                          <a:effectLst/>
                        </a:rPr>
                        <a:t>Великого Новгорода) 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182563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п. Батецкий, ул. Советская, 39а, тел. 8(816 61) 22-120</a:t>
                      </a:r>
                      <a:endParaRPr kumimoji="0" lang="ru-RU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г. Боровичи, ул. 9 января, д.27, тел. 8(816 64) 42-143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г. Валдай, пр. Комсомольский, д.3, тел. 8(816 66) 22-178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п. Волот, ул. Комсомольская, д.17б, тел. 8(816 62) 61-764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п. Демянск, ул. 1-го Мая, д.63, тел. 8(816 51) 42-168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п. Крестцы, Советская пл., д.1, тел. 8(816 59) 54-162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926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п. Любытино, ул. Советов, д.29, тел. 8(816 68) 61-632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г. Малая Вишера, ул. Революции, д.27, тел. 8(816 60) 33-569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4975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с. Марёво, ул. Советов, д.27,</a:t>
                      </a:r>
                      <a:r>
                        <a:rPr lang="ru-RU" sz="1050" baseline="0" dirty="0" smtClean="0">
                          <a:effectLst/>
                        </a:rPr>
                        <a:t> тел. 8(816 63) 21-472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с. Мошенское, ул. Физкультуры, д.7, тел. 8(816 53) 63-066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г. Окуловка, ул. Кирова, д.9,тел. 8(816 57) 21-786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п. Парфино, ул. К.Маркса, д.60,тел. 8(816 50) 61-484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г. Пестово, ул. Советская, </a:t>
                      </a:r>
                      <a:r>
                        <a:rPr lang="ru-RU" sz="1050" dirty="0" smtClean="0">
                          <a:effectLst/>
                        </a:rPr>
                        <a:t>д.8, тел. 8(816 69) 52-443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4975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с. Поддорье, ул. Горького, </a:t>
                      </a:r>
                      <a:r>
                        <a:rPr lang="ru-RU" sz="1050" dirty="0" smtClean="0">
                          <a:effectLst/>
                        </a:rPr>
                        <a:t>д.3, тел. 8(816 58) 71-090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г. Сольцы, ул. Ленина, </a:t>
                      </a:r>
                      <a:r>
                        <a:rPr lang="ru-RU" sz="1050" dirty="0" smtClean="0">
                          <a:effectLst/>
                        </a:rPr>
                        <a:t>д.21, тел. 8(816 55) 31-342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г. Старая Русса, ул. </a:t>
                      </a:r>
                      <a:r>
                        <a:rPr lang="ru-RU" sz="1050" dirty="0" smtClean="0">
                          <a:effectLst/>
                        </a:rPr>
                        <a:t>Советская наб.,д.1, тел. 8(816 52) 52-481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г. Холм, ул. Октябрьская, </a:t>
                      </a:r>
                      <a:r>
                        <a:rPr lang="ru-RU" sz="1050" dirty="0" smtClean="0">
                          <a:effectLst/>
                        </a:rPr>
                        <a:t>д.51/2, тел. </a:t>
                      </a:r>
                      <a:r>
                        <a:rPr lang="ru-RU" sz="1050" kern="1200" dirty="0" smtClean="0">
                          <a:effectLst/>
                        </a:rPr>
                        <a:t>8(816 54) 51-928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indent="182563" algn="l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п. Хвойная, ул. Красноармейская, </a:t>
                      </a:r>
                      <a:r>
                        <a:rPr lang="ru-RU" sz="1050" dirty="0" smtClean="0">
                          <a:effectLst/>
                        </a:rPr>
                        <a:t>д.11,      тел. 8(816-67) 55-074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marR="0" indent="182563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effectLst/>
                        </a:rPr>
                        <a:t>г. Чудово, ул. Гречишникова, </a:t>
                      </a:r>
                      <a:r>
                        <a:rPr lang="ru-RU" sz="1050" dirty="0" smtClean="0">
                          <a:effectLst/>
                        </a:rPr>
                        <a:t>д.1, , тел. 8(816 65) 54-673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81">
                <a:tc>
                  <a:txBody>
                    <a:bodyPr/>
                    <a:lstStyle/>
                    <a:p>
                      <a:pPr marL="0" marR="0" indent="182563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effectLst/>
                        </a:rPr>
                        <a:t>п. Шимск, ул. Новгородская, </a:t>
                      </a:r>
                      <a:r>
                        <a:rPr lang="ru-RU" sz="1050" dirty="0" smtClean="0">
                          <a:effectLst/>
                        </a:rPr>
                        <a:t>д.21, , тел. 8(816 56) 54-246</a:t>
                      </a:r>
                      <a:endParaRPr lang="ru-RU" sz="105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99592" y="353972"/>
            <a:ext cx="2680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3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32305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Адреса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центров социального обслуживания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выплат 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0" y="3543926"/>
            <a:ext cx="1024326" cy="10662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9591" y="3656110"/>
            <a:ext cx="32323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Консультации по вопросам предоставления мер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социальной поддержки за счет средств областного бюджета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осуществляет: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4680" y="4535669"/>
            <a:ext cx="375326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отдел труда и социального партнерства министерства труда и социальной защиты населения Новгородской области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539750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тел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.: 8 (8162) 983-152, 983-190</a:t>
            </a:r>
          </a:p>
          <a:p>
            <a:pPr indent="539750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trud_vn@mail.ru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indent="539750"/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skype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ktnovg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8645" y="5858688"/>
            <a:ext cx="3753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ГОКУ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Центр по организации соц. обслуживания и предоставления социальных выплат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indent="53975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тел.: 8 (8162)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983-154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00971" y="4751433"/>
            <a:ext cx="5054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251520" y="6047577"/>
            <a:ext cx="5054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899592" y="353972"/>
            <a:ext cx="2680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ru-RU" sz="13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3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475656" y="71481"/>
            <a:ext cx="2546498" cy="23479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1520" y="319784"/>
            <a:ext cx="3816424" cy="221395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0327" y="2636912"/>
            <a:ext cx="34788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Выплаты осуществляются </a:t>
            </a:r>
            <a:r>
              <a:rPr lang="ru-RU" sz="11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Управлением по вопросам миграции УМВД России по Новгородской области: </a:t>
            </a:r>
          </a:p>
          <a:p>
            <a:pPr latinLnBrk="0"/>
            <a:r>
              <a:rPr lang="ru-RU" sz="11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г. Великий Новгород, ул. Людогоща, д.5; тел.  (816-2)  980-613</a:t>
            </a:r>
            <a:endParaRPr lang="ru-RU" sz="11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7044" y="449571"/>
            <a:ext cx="374441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  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Государственной программы и члены его семьи имеют право на получение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поддержки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счет средств </a:t>
            </a:r>
            <a:r>
              <a:rPr lang="ru-RU" sz="11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федерального бюджета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 том числе:</a:t>
            </a:r>
          </a:p>
          <a:p>
            <a:pPr latinLnBrk="0"/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а) на компенсацию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расходов на 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переезд к будущему месту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проживания;</a:t>
            </a:r>
          </a:p>
          <a:p>
            <a:pPr latinLnBrk="0"/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) на компенсацию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расходов 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уплату государственной пошлины за оформление документов, определяющих правовой статус переселенцев на территории Российской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Федерации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  <a:endParaRPr lang="ru-RU" sz="1100" dirty="0" smtClean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atinLnBrk="0"/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) на получение </a:t>
            </a:r>
            <a:r>
              <a:rPr lang="ru-RU" sz="11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подъемных (20 000 руб. участнику Программы, 10 000 руб. членам семьи участника).</a:t>
            </a:r>
            <a:endParaRPr lang="ru-RU" sz="11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83768" y="71481"/>
            <a:ext cx="939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ru-RU" sz="14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ВАЖНО!</a:t>
            </a:r>
            <a:endParaRPr lang="ru-RU" sz="14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3497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1711</TotalTime>
  <Words>965</Words>
  <Application>Microsoft Office PowerPoint</Application>
  <PresentationFormat>Экран (4:3)</PresentationFormat>
  <Paragraphs>69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Вересова Л.В.</dc:creator>
  <cp:lastModifiedBy>Вересова Л.В.</cp:lastModifiedBy>
  <cp:revision>129</cp:revision>
  <cp:lastPrinted>2019-07-02T11:40:48Z</cp:lastPrinted>
  <dcterms:created xsi:type="dcterms:W3CDTF">2016-08-08T08:01:48Z</dcterms:created>
  <dcterms:modified xsi:type="dcterms:W3CDTF">2019-08-16T13:53:15Z</dcterms:modified>
</cp:coreProperties>
</file>