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1" r:id="rId2"/>
    <p:sldId id="312" r:id="rId3"/>
    <p:sldId id="315" r:id="rId4"/>
    <p:sldId id="309" r:id="rId5"/>
    <p:sldId id="313" r:id="rId6"/>
    <p:sldId id="298" r:id="rId7"/>
    <p:sldId id="314" r:id="rId8"/>
    <p:sldId id="31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79B4F"/>
    <a:srgbClr val="F9B277"/>
    <a:srgbClr val="F5770F"/>
    <a:srgbClr val="414141"/>
    <a:srgbClr val="777777"/>
    <a:srgbClr val="585858"/>
    <a:srgbClr val="820000"/>
    <a:srgbClr val="CC99FF"/>
    <a:srgbClr val="FF6699"/>
    <a:srgbClr val="FF4B6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2" autoAdjust="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CC8BF-B3C5-433D-8708-DF74E722BEA1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74D8B-A22A-452E-8E48-13D0912976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0900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74D8B-A22A-452E-8E48-13D091297620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0322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516749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299396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068326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661511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9999408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597204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011900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981195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734260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085175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589776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78D0-5419-45FD-9163-C8122863A373}" type="datetimeFigureOut">
              <a:rPr lang="ru-RU" smtClean="0"/>
              <a:pPr/>
              <a:t>19.08.2021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789D6-0A1E-459F-AA39-FB317D3DB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569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714488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0"/>
            <a:ext cx="6858048" cy="17144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Грант Мэра Великого Новгорода </a:t>
            </a:r>
            <a:b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Проекты-2021. Путь к успеху.</a:t>
            </a:r>
            <a:endParaRPr lang="ru-RU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285992"/>
            <a:ext cx="8072494" cy="2928958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«Проектный 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офис 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как средство  создания единой  </a:t>
            </a:r>
            <a:r>
              <a:rPr lang="ru-RU" sz="4400" b="1" dirty="0" err="1" smtClean="0">
                <a:solidFill>
                  <a:schemeClr val="bg2">
                    <a:lumMod val="10000"/>
                  </a:schemeClr>
                </a:solidFill>
              </a:rPr>
              <a:t>профориентационной</a:t>
            </a:r>
            <a:endParaRPr lang="ru-RU" sz="4400" b="1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4400" b="1" smtClean="0">
                <a:solidFill>
                  <a:schemeClr val="bg2">
                    <a:lumMod val="10000"/>
                  </a:schemeClr>
                </a:solidFill>
              </a:rPr>
              <a:t>среды 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в ОО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»</a:t>
            </a:r>
            <a:endParaRPr lang="ru-RU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142975" cy="17095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586" y="0"/>
            <a:ext cx="1214414" cy="171448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5932489"/>
            <a:ext cx="9144000" cy="9255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dirty="0" smtClean="0">
                <a:solidFill>
                  <a:schemeClr val="bg2">
                    <a:lumMod val="10000"/>
                  </a:schemeClr>
                </a:solidFill>
              </a:rPr>
              <a:t>           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173" name="Picture 5" descr="C:\Users\user\Desktop\САЙТ\logo-instagram-4096.png"/>
          <p:cNvPicPr>
            <a:picLocks noChangeAspect="1" noChangeArrowheads="1"/>
          </p:cNvPicPr>
          <p:nvPr/>
        </p:nvPicPr>
        <p:blipFill>
          <a:blip r:embed="rId4" cstate="print"/>
          <a:srcRect l="4395" t="36816" r="4784" b="36816"/>
          <a:stretch>
            <a:fillRect/>
          </a:stretch>
        </p:blipFill>
        <p:spPr bwMode="auto">
          <a:xfrm>
            <a:off x="2500298" y="6429396"/>
            <a:ext cx="1143008" cy="331841"/>
          </a:xfrm>
          <a:prstGeom prst="rect">
            <a:avLst/>
          </a:prstGeom>
          <a:noFill/>
        </p:spPr>
      </p:pic>
      <p:pic>
        <p:nvPicPr>
          <p:cNvPr id="7174" name="Picture 6" descr="C:\Users\user\Desktop\САЙТ\facebook-e1559833588841.jpg"/>
          <p:cNvPicPr>
            <a:picLocks noChangeAspect="1" noChangeArrowheads="1"/>
          </p:cNvPicPr>
          <p:nvPr/>
        </p:nvPicPr>
        <p:blipFill>
          <a:blip r:embed="rId5" cstate="print"/>
          <a:srcRect l="998" t="25625" b="27500"/>
          <a:stretch>
            <a:fillRect/>
          </a:stretch>
        </p:blipFill>
        <p:spPr bwMode="auto">
          <a:xfrm>
            <a:off x="4572000" y="6000768"/>
            <a:ext cx="1108460" cy="285752"/>
          </a:xfrm>
          <a:prstGeom prst="rect">
            <a:avLst/>
          </a:prstGeom>
          <a:noFill/>
        </p:spPr>
      </p:pic>
      <p:pic>
        <p:nvPicPr>
          <p:cNvPr id="7176" name="Picture 8" descr="https://yt3.ggpht.com/a/AATXAJy31fMFxvtbDrFomYEhpXckdWXZgm6Fi4n4MhWq=s900-c-k-c0x00ffffff-no-r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6000768"/>
            <a:ext cx="514354" cy="428628"/>
          </a:xfrm>
          <a:prstGeom prst="rect">
            <a:avLst/>
          </a:prstGeom>
          <a:noFill/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643570" y="6000768"/>
            <a:ext cx="33575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</a:rPr>
              <a:t>https://m.facebook.com/school13VN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714744" y="6429396"/>
            <a:ext cx="36682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</a:rPr>
              <a:t>https://www.instagram.com/sch13_vn?r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14348" y="6000768"/>
            <a:ext cx="2615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ru-RU" sz="1600" b="1" dirty="0" smtClean="0">
                <a:solidFill>
                  <a:schemeClr val="bg2">
                    <a:lumMod val="10000"/>
                  </a:schemeClr>
                </a:solidFill>
              </a:rPr>
              <a:t>https://sch13-vn.edusite.ru/</a:t>
            </a:r>
            <a:endParaRPr lang="ru-RU" sz="1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6858048" cy="1143000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ЗАЧЕМ ?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786346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/>
              <a:t>отсутствие преемственности и системности в профориентационной работе;</a:t>
            </a:r>
          </a:p>
          <a:p>
            <a:pPr lvl="0"/>
            <a:r>
              <a:rPr lang="ru-RU" sz="2800" dirty="0" smtClean="0"/>
              <a:t>слабая проработанность организационного механизма управления;</a:t>
            </a:r>
          </a:p>
          <a:p>
            <a:pPr lvl="0"/>
            <a:r>
              <a:rPr lang="ru-RU" sz="2800" dirty="0" smtClean="0"/>
              <a:t>устаревшие подходы и имитация практики, различное качество профориентационных программ и мероприятий;</a:t>
            </a:r>
          </a:p>
          <a:p>
            <a:pPr lvl="0"/>
            <a:r>
              <a:rPr lang="ru-RU" sz="2800" dirty="0" smtClean="0"/>
              <a:t>разрозненность информационного профориентационного значимого пространства.</a:t>
            </a:r>
            <a:endParaRPr lang="ru-RU" sz="2800" dirty="0"/>
          </a:p>
        </p:txBody>
      </p:sp>
      <p:pic>
        <p:nvPicPr>
          <p:cNvPr id="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Picture 2" descr="https://cdn0.iconfinder.com/data/icons/striving-for-success-1/66/19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2936"/>
            <a:ext cx="428628" cy="576064"/>
          </a:xfrm>
          <a:prstGeom prst="rect">
            <a:avLst/>
          </a:prstGeom>
          <a:solidFill>
            <a:schemeClr val="bg1"/>
          </a:solidFill>
          <a:ln>
            <a:solidFill>
              <a:srgbClr val="F5770F"/>
            </a:solidFill>
          </a:ln>
        </p:spPr>
      </p:pic>
      <p:pic>
        <p:nvPicPr>
          <p:cNvPr id="11" name="Picture 2" descr="https://cdn0.iconfinder.com/data/icons/striving-for-success-1/66/19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428628" cy="578344"/>
          </a:xfrm>
          <a:prstGeom prst="rect">
            <a:avLst/>
          </a:prstGeom>
          <a:solidFill>
            <a:schemeClr val="bg1"/>
          </a:solidFill>
          <a:ln>
            <a:solidFill>
              <a:srgbClr val="F5770F"/>
            </a:solidFill>
          </a:ln>
        </p:spPr>
      </p:pic>
      <p:pic>
        <p:nvPicPr>
          <p:cNvPr id="12" name="Picture 2" descr="https://cdn0.iconfinder.com/data/icons/striving-for-success-1/66/19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157192"/>
            <a:ext cx="428628" cy="576064"/>
          </a:xfrm>
          <a:prstGeom prst="rect">
            <a:avLst/>
          </a:prstGeom>
          <a:solidFill>
            <a:schemeClr val="bg1"/>
          </a:solidFill>
          <a:ln>
            <a:solidFill>
              <a:srgbClr val="F5770F"/>
            </a:solidFill>
          </a:ln>
        </p:spPr>
      </p:pic>
      <p:pic>
        <p:nvPicPr>
          <p:cNvPr id="15" name="Picture 2" descr="https://cdn0.iconfinder.com/data/icons/striving-for-success-1/66/19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857364"/>
            <a:ext cx="428628" cy="588034"/>
          </a:xfrm>
          <a:prstGeom prst="rect">
            <a:avLst/>
          </a:prstGeom>
          <a:solidFill>
            <a:schemeClr val="bg1"/>
          </a:solidFill>
          <a:ln>
            <a:solidFill>
              <a:srgbClr val="F5770F"/>
            </a:solidFill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36512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ЧТО ?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" y="1600200"/>
            <a:ext cx="4648199" cy="4525963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3600" dirty="0" smtClean="0"/>
              <a:t>Создание в ОО условий для организации </a:t>
            </a:r>
            <a:r>
              <a:rPr lang="ru-RU" sz="3600" b="1" dirty="0" smtClean="0"/>
              <a:t>непрерывной </a:t>
            </a:r>
            <a:r>
              <a:rPr lang="ru-RU" sz="3600" dirty="0" smtClean="0"/>
              <a:t>и</a:t>
            </a:r>
            <a:r>
              <a:rPr lang="ru-RU" sz="3600" b="1" dirty="0" smtClean="0"/>
              <a:t> системной </a:t>
            </a:r>
            <a:r>
              <a:rPr lang="ru-RU" sz="3600" dirty="0" smtClean="0"/>
              <a:t>профориентационной работы на основе </a:t>
            </a:r>
            <a:r>
              <a:rPr lang="ru-RU" sz="3600" b="1" dirty="0" smtClean="0"/>
              <a:t>проектного управления.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600200"/>
            <a:ext cx="4316288" cy="52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42637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714612" y="1785926"/>
            <a:ext cx="3643338" cy="1008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Проектный офис</a:t>
            </a:r>
          </a:p>
          <a:p>
            <a:pPr algn="ctr"/>
            <a:r>
              <a:rPr lang="ru-RU" sz="2400" b="1" dirty="0"/>
              <a:t>«</a:t>
            </a:r>
            <a:r>
              <a:rPr lang="ru-RU" sz="2400" b="1" dirty="0">
                <a:solidFill>
                  <a:srgbClr val="FF0000"/>
                </a:solidFill>
              </a:rPr>
              <a:t>С</a:t>
            </a:r>
            <a:r>
              <a:rPr lang="ru-RU" sz="2400" b="1" dirty="0"/>
              <a:t>оздаем </a:t>
            </a:r>
            <a:r>
              <a:rPr lang="ru-RU" sz="2400" b="1" dirty="0">
                <a:solidFill>
                  <a:srgbClr val="FF0000"/>
                </a:solidFill>
              </a:rPr>
              <a:t>э</a:t>
            </a:r>
            <a:r>
              <a:rPr lang="ru-RU" sz="2400" b="1" dirty="0"/>
              <a:t>поху </a:t>
            </a:r>
            <a:r>
              <a:rPr lang="ru-RU" sz="2400" b="1" dirty="0">
                <a:solidFill>
                  <a:srgbClr val="FF0000"/>
                </a:solidFill>
              </a:rPr>
              <a:t>п</a:t>
            </a:r>
            <a:r>
              <a:rPr lang="ru-RU" sz="2400" b="1" dirty="0"/>
              <a:t>рофи»</a:t>
            </a:r>
          </a:p>
        </p:txBody>
      </p:sp>
      <p:cxnSp>
        <p:nvCxnSpPr>
          <p:cNvPr id="14" name="Прямая со стрелкой 13"/>
          <p:cNvCxnSpPr>
            <a:stCxn id="10" idx="2"/>
            <a:endCxn id="32" idx="0"/>
          </p:cNvCxnSpPr>
          <p:nvPr/>
        </p:nvCxnSpPr>
        <p:spPr>
          <a:xfrm rot="5400000">
            <a:off x="4124552" y="3160147"/>
            <a:ext cx="777839" cy="45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33" idx="0"/>
          </p:cNvCxnSpPr>
          <p:nvPr/>
        </p:nvCxnSpPr>
        <p:spPr>
          <a:xfrm>
            <a:off x="6072198" y="2786058"/>
            <a:ext cx="1562512" cy="785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34" idx="0"/>
          </p:cNvCxnSpPr>
          <p:nvPr/>
        </p:nvCxnSpPr>
        <p:spPr>
          <a:xfrm rot="10800000" flipV="1">
            <a:off x="1430440" y="2786058"/>
            <a:ext cx="1569924" cy="762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3230521" y="3571877"/>
            <a:ext cx="2520280" cy="13451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YouTube</a:t>
            </a:r>
            <a:r>
              <a:rPr lang="ru-RU" b="1" dirty="0" smtClean="0"/>
              <a:t> </a:t>
            </a:r>
            <a:r>
              <a:rPr lang="ru-RU" b="1" dirty="0"/>
              <a:t>– </a:t>
            </a:r>
            <a:r>
              <a:rPr lang="ru-RU" b="1" dirty="0" smtClean="0"/>
              <a:t>кафе</a:t>
            </a:r>
            <a:endParaRPr lang="en-US" b="1" dirty="0" smtClean="0"/>
          </a:p>
          <a:p>
            <a:pPr algn="ctr"/>
            <a:r>
              <a:rPr lang="ru-RU" b="1" dirty="0" smtClean="0"/>
              <a:t> </a:t>
            </a:r>
            <a:r>
              <a:rPr lang="ru-RU" b="1" dirty="0"/>
              <a:t>(для родителей</a:t>
            </a:r>
            <a:r>
              <a:rPr lang="ru-RU" b="1" dirty="0" smtClean="0"/>
              <a:t>)</a:t>
            </a:r>
            <a:endParaRPr lang="en-US" b="1" dirty="0" smtClean="0"/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#</a:t>
            </a:r>
            <a:r>
              <a:rPr lang="ru-RU" b="1" dirty="0">
                <a:solidFill>
                  <a:srgbClr val="FF0000"/>
                </a:solidFill>
              </a:rPr>
              <a:t>С</a:t>
            </a:r>
            <a:r>
              <a:rPr lang="ru-RU" b="1" dirty="0"/>
              <a:t>нами</a:t>
            </a:r>
            <a:r>
              <a:rPr lang="ru-RU" b="1" dirty="0">
                <a:solidFill>
                  <a:srgbClr val="FF0000"/>
                </a:solidFill>
              </a:rPr>
              <a:t>Э</a:t>
            </a:r>
            <a:r>
              <a:rPr lang="ru-RU" b="1" dirty="0"/>
              <a:t>то</a:t>
            </a:r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/>
              <a:t>олучится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357950" y="3571876"/>
            <a:ext cx="2553519" cy="13451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Лаборатория ученического поиска</a:t>
            </a:r>
          </a:p>
          <a:p>
            <a:pPr algn="ctr"/>
            <a:r>
              <a:rPr lang="ru-RU" b="1" dirty="0"/>
              <a:t>«</a:t>
            </a:r>
            <a:r>
              <a:rPr lang="ru-RU" b="1" dirty="0">
                <a:solidFill>
                  <a:srgbClr val="FF0000"/>
                </a:solidFill>
              </a:rPr>
              <a:t>С</a:t>
            </a:r>
            <a:r>
              <a:rPr lang="ru-RU" b="1" dirty="0"/>
              <a:t>амоопределение. </a:t>
            </a:r>
            <a:r>
              <a:rPr lang="ru-RU" b="1" dirty="0">
                <a:solidFill>
                  <a:srgbClr val="FF0000"/>
                </a:solidFill>
              </a:rPr>
              <a:t>Э</a:t>
            </a:r>
            <a:r>
              <a:rPr lang="ru-RU" b="1" dirty="0"/>
              <a:t>нергия. </a:t>
            </a:r>
            <a:r>
              <a:rPr lang="en-US" b="1" dirty="0" smtClean="0"/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</a:t>
            </a:r>
            <a:r>
              <a:rPr lang="ru-RU" b="1" dirty="0" smtClean="0"/>
              <a:t>рорыв</a:t>
            </a:r>
            <a:r>
              <a:rPr lang="ru-RU" b="1" dirty="0"/>
              <a:t>»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97754" y="3548834"/>
            <a:ext cx="2265371" cy="13681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Педагогическая гостиная</a:t>
            </a:r>
          </a:p>
          <a:p>
            <a:pPr algn="ctr"/>
            <a:r>
              <a:rPr lang="ru-RU" b="1" dirty="0"/>
              <a:t>«</a:t>
            </a:r>
            <a:r>
              <a:rPr lang="ru-RU" b="1" dirty="0">
                <a:solidFill>
                  <a:srgbClr val="FF0000"/>
                </a:solidFill>
              </a:rPr>
              <a:t>С</a:t>
            </a:r>
            <a:r>
              <a:rPr lang="ru-RU" b="1" dirty="0"/>
              <a:t>истема. </a:t>
            </a:r>
            <a:r>
              <a:rPr lang="ru-RU" b="1" dirty="0">
                <a:solidFill>
                  <a:srgbClr val="FF0000"/>
                </a:solidFill>
              </a:rPr>
              <a:t>Э</a:t>
            </a:r>
            <a:r>
              <a:rPr lang="ru-RU" b="1" dirty="0"/>
              <a:t>ффективность. </a:t>
            </a:r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/>
              <a:t>озитив»</a:t>
            </a:r>
          </a:p>
        </p:txBody>
      </p:sp>
      <p:cxnSp>
        <p:nvCxnSpPr>
          <p:cNvPr id="45" name="Прямая со стрелкой 44"/>
          <p:cNvCxnSpPr>
            <a:stCxn id="33" idx="2"/>
            <a:endCxn id="33" idx="2"/>
          </p:cNvCxnSpPr>
          <p:nvPr/>
        </p:nvCxnSpPr>
        <p:spPr>
          <a:xfrm>
            <a:off x="7634710" y="4916987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33" idx="2"/>
          </p:cNvCxnSpPr>
          <p:nvPr/>
        </p:nvCxnSpPr>
        <p:spPr>
          <a:xfrm flipH="1">
            <a:off x="7634709" y="4916987"/>
            <a:ext cx="1" cy="687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6357950" y="5591631"/>
            <a:ext cx="2553520" cy="6704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Лаборатория «Молекула» </a:t>
            </a:r>
            <a:endParaRPr lang="ru-RU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6" name="Рисунок 3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КАК ?</a:t>
            </a:r>
            <a:endParaRPr lang="ru-RU" sz="6000" b="1" dirty="0"/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4740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 l="6944" t="7407" r="8333" b="8641"/>
          <a:stretch>
            <a:fillRect/>
          </a:stretch>
        </p:blipFill>
        <p:spPr bwMode="auto">
          <a:xfrm>
            <a:off x="0" y="1571612"/>
            <a:ext cx="914400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3"/>
          <p:cNvSpPr>
            <a:spLocks noGrp="1"/>
          </p:cNvSpPr>
          <p:nvPr>
            <p:ph type="title"/>
          </p:nvPr>
        </p:nvSpPr>
        <p:spPr>
          <a:xfrm>
            <a:off x="1000100" y="332656"/>
            <a:ext cx="7143800" cy="864096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Создаем эпоху профи</a:t>
            </a:r>
            <a:br>
              <a:rPr lang="ru-RU" sz="5400" b="1" dirty="0" smtClean="0"/>
            </a:br>
            <a:endParaRPr lang="ru-RU" sz="5400" b="1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9" name="Рисунок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714348" y="1378338"/>
            <a:ext cx="7864442" cy="13343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20486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  <a:p>
            <a:pPr fontAlgn="b">
              <a:defRPr/>
            </a:pPr>
            <a:endParaRPr lang="ru-RU" sz="2000" b="1" dirty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80"/>
          <a:stretch/>
        </p:blipFill>
        <p:spPr>
          <a:xfrm>
            <a:off x="5429256" y="2214554"/>
            <a:ext cx="3461764" cy="407196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27" name="Picture 3" descr="C:\Users\user\Downloads\IMG_819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2571744"/>
            <a:ext cx="4880492" cy="321471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142976" y="71414"/>
            <a:ext cx="6786610" cy="135732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Рабочие тетради </a:t>
            </a:r>
            <a:br>
              <a:rPr lang="ru-RU" sz="3600" b="1" dirty="0" smtClean="0"/>
            </a:br>
            <a:r>
              <a:rPr lang="ru-RU" sz="3600" b="1" dirty="0" smtClean="0"/>
              <a:t>«Путешествие в мир профессий»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5580580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939" name="CustomShape 2"/>
          <p:cNvSpPr>
            <a:spLocks noChangeArrowheads="1"/>
          </p:cNvSpPr>
          <p:nvPr/>
        </p:nvSpPr>
        <p:spPr bwMode="auto">
          <a:xfrm>
            <a:off x="857223" y="1643050"/>
            <a:ext cx="778674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Arial Black" pitchFamily="34" charset="0"/>
              </a:rPr>
              <a:t>«Путешествие </a:t>
            </a:r>
            <a:r>
              <a:rPr lang="ru-RU" sz="3600" dirty="0">
                <a:solidFill>
                  <a:srgbClr val="000000"/>
                </a:solidFill>
                <a:latin typeface="Arial Black" pitchFamily="34" charset="0"/>
              </a:rPr>
              <a:t>в мир </a:t>
            </a:r>
            <a:r>
              <a:rPr lang="ru-RU" sz="3600" dirty="0" smtClean="0">
                <a:solidFill>
                  <a:srgbClr val="000000"/>
                </a:solidFill>
                <a:latin typeface="Arial Black" pitchFamily="34" charset="0"/>
              </a:rPr>
              <a:t>профессий»</a:t>
            </a:r>
            <a:endParaRPr lang="ru-RU" dirty="0"/>
          </a:p>
        </p:txBody>
      </p:sp>
      <p:sp>
        <p:nvSpPr>
          <p:cNvPr id="39940" name="CustomShape 3"/>
          <p:cNvSpPr>
            <a:spLocks noChangeArrowheads="1"/>
          </p:cNvSpPr>
          <p:nvPr/>
        </p:nvSpPr>
        <p:spPr bwMode="auto">
          <a:xfrm>
            <a:off x="1000100" y="214290"/>
            <a:ext cx="71438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algn="ctr"/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Интерактивная рабочая тетрадь                     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9941" name="Рисунок 3"/>
          <p:cNvPicPr>
            <a:picLocks noChangeAspect="1" noChangeArrowheads="1"/>
          </p:cNvPicPr>
          <p:nvPr/>
        </p:nvPicPr>
        <p:blipFill>
          <a:blip r:embed="rId2" cstate="print"/>
          <a:srcRect t="37958" r="1160" b="7816"/>
          <a:stretch>
            <a:fillRect/>
          </a:stretch>
        </p:blipFill>
        <p:spPr bwMode="auto">
          <a:xfrm>
            <a:off x="2214546" y="3786190"/>
            <a:ext cx="4603054" cy="278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29063" y="3286122"/>
            <a:ext cx="1507033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ПЕДАГОГАМ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16216" y="3286122"/>
            <a:ext cx="2627784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ВИТРИНА   ПРОЕКТОВ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6375" y="3286122"/>
            <a:ext cx="1229841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РОДИТЕЛЯМ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496" y="3286121"/>
            <a:ext cx="964604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УЧЕНИКАМ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5230" y="3286122"/>
            <a:ext cx="1030733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5-6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85963" y="3286122"/>
            <a:ext cx="1047750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7-8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286122"/>
            <a:ext cx="923925" cy="42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9</a:t>
            </a:r>
          </a:p>
        </p:txBody>
      </p:sp>
      <p:pic>
        <p:nvPicPr>
          <p:cNvPr id="1026" name="Picture 2" descr="https://cdn.pixabay.com/photo/2014/04/03/10/06/book-309822_12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000239"/>
            <a:ext cx="2143138" cy="1071569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57158" y="2143115"/>
            <a:ext cx="15001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79B4F"/>
                </a:solidFill>
                <a:latin typeface="Arial Black" pitchFamily="34" charset="0"/>
              </a:rPr>
              <a:t>5 - 9</a:t>
            </a:r>
            <a:endParaRPr lang="ru-RU" sz="4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79B4F"/>
              </a:solidFill>
            </a:endParaRPr>
          </a:p>
        </p:txBody>
      </p:sp>
      <p:pic>
        <p:nvPicPr>
          <p:cNvPr id="19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0" name="Рисунок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gradFill flip="none" rotWithShape="1">
            <a:gsLst>
              <a:gs pos="0">
                <a:srgbClr val="F9B277">
                  <a:tint val="66000"/>
                  <a:satMod val="160000"/>
                </a:srgbClr>
              </a:gs>
              <a:gs pos="50000">
                <a:srgbClr val="F9B277">
                  <a:tint val="44500"/>
                  <a:satMod val="160000"/>
                </a:srgbClr>
              </a:gs>
              <a:gs pos="100000">
                <a:srgbClr val="F9B277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РИСКИ/ПУТИ </a:t>
            </a:r>
            <a:r>
              <a:rPr lang="en-US" sz="6000" b="1" dirty="0" smtClean="0"/>
              <a:t>min.</a:t>
            </a:r>
            <a:endParaRPr lang="ru-RU" sz="6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374441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Ориентация на «быстрые» результаты</a:t>
            </a:r>
          </a:p>
          <a:p>
            <a:r>
              <a:rPr lang="ru-RU" dirty="0" smtClean="0"/>
              <a:t>Поспешность в реализации мероприятий</a:t>
            </a:r>
          </a:p>
          <a:p>
            <a:r>
              <a:rPr lang="ru-RU" dirty="0" smtClean="0"/>
              <a:t>Формализация работы</a:t>
            </a:r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1556792"/>
            <a:ext cx="4038600" cy="352839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Системный подход</a:t>
            </a:r>
          </a:p>
          <a:p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Открытая информационная политика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Развитие механизмов социального партнерства</a:t>
            </a:r>
            <a:endParaRPr lang="ru-RU" dirty="0"/>
          </a:p>
        </p:txBody>
      </p:sp>
      <p:pic>
        <p:nvPicPr>
          <p:cNvPr id="5" name="Picture 2" descr="D:\школа и фото\эмблема н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55229" cy="142873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3900" y="0"/>
            <a:ext cx="1000100" cy="14287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149080"/>
            <a:ext cx="4752528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10575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2609</TotalTime>
  <Words>172</Words>
  <Application>Microsoft Office PowerPoint</Application>
  <PresentationFormat>Экран (4:3)</PresentationFormat>
  <Paragraphs>49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Грант Мэра Великого Новгорода  Проекты-2021. Путь к успеху.</vt:lpstr>
      <vt:lpstr>ЗАЧЕМ ?</vt:lpstr>
      <vt:lpstr>ЧТО ?</vt:lpstr>
      <vt:lpstr>КАК ?</vt:lpstr>
      <vt:lpstr>Создаем эпоху профи </vt:lpstr>
      <vt:lpstr>Рабочие тетради  «Путешествие в мир профессий»</vt:lpstr>
      <vt:lpstr>Слайд 7</vt:lpstr>
      <vt:lpstr>РИСКИ/ПУТИ min.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Петровна Воробьева</dc:creator>
  <cp:lastModifiedBy>Привет</cp:lastModifiedBy>
  <cp:revision>312</cp:revision>
  <cp:lastPrinted>2021-03-19T13:30:03Z</cp:lastPrinted>
  <dcterms:created xsi:type="dcterms:W3CDTF">2019-11-22T06:07:27Z</dcterms:created>
  <dcterms:modified xsi:type="dcterms:W3CDTF">2021-08-19T04:10:21Z</dcterms:modified>
</cp:coreProperties>
</file>