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788" r:id="rId2"/>
    <p:sldId id="745" r:id="rId3"/>
    <p:sldId id="803" r:id="rId4"/>
    <p:sldId id="805" r:id="rId5"/>
    <p:sldId id="808" r:id="rId6"/>
    <p:sldId id="809" r:id="rId7"/>
    <p:sldId id="806" r:id="rId8"/>
    <p:sldId id="807" r:id="rId9"/>
    <p:sldId id="810" r:id="rId10"/>
    <p:sldId id="789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61" userDrawn="1">
          <p15:clr>
            <a:srgbClr val="A4A3A4"/>
          </p15:clr>
        </p15:guide>
        <p15:guide id="2" pos="35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54D2B"/>
    <a:srgbClr val="F6A690"/>
    <a:srgbClr val="FFFFFF"/>
    <a:srgbClr val="A20000"/>
    <a:srgbClr val="8A0000"/>
    <a:srgbClr val="AC0000"/>
    <a:srgbClr val="054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96"/>
    <p:restoredTop sz="97747"/>
  </p:normalViewPr>
  <p:slideViewPr>
    <p:cSldViewPr showGuides="1">
      <p:cViewPr>
        <p:scale>
          <a:sx n="117" d="100"/>
          <a:sy n="117" d="100"/>
        </p:scale>
        <p:origin x="-108" y="-48"/>
      </p:cViewPr>
      <p:guideLst>
        <p:guide orient="horz" pos="3061"/>
        <p:guide pos="3524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 showFormatting="0">
    <p:cViewPr>
      <p:scale>
        <a:sx n="90" d="100"/>
        <a:sy n="90" d="100"/>
      </p:scale>
      <p:origin x="0" y="6288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1F06A6-C76E-4613-9D4A-F774CCB060B7}" type="datetimeFigureOut">
              <a:rPr kumimoji="0" lang="zh-CN" altLang="en-US" sz="12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2023/4/21</a:t>
            </a:fld>
            <a:endParaRPr kumimoji="0" lang="zh-CN" altLang="en-US" sz="12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en-US" altLang="en-US" sz="1200" dirty="0"/>
              <a:t>‹#›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25220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0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341" name="Rectangle 5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/>
            <a:fld id="{9A0DB2DC-4C9A-4742-B13C-FB6460FD3503}" type="slidenum">
              <a:rPr lang="en-US" altLang="en-US" sz="1200" b="0" dirty="0">
                <a:ea typeface="宋体" panose="02010600030101010101" pitchFamily="2" charset="-122"/>
              </a:rPr>
              <a:t>‹#›</a:t>
            </a:fld>
            <a:endParaRPr lang="en-US" altLang="en-US" sz="1200" b="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0117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96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9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8165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7765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365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593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53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843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2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7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198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3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4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3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5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1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837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6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7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427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8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0419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042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b="0" dirty="0">
                <a:ea typeface="宋体" panose="02010600030101010101" pitchFamily="2" charset="-122"/>
              </a:rPr>
              <a:t>9</a:t>
            </a:fld>
            <a:endParaRPr lang="zh-CN" altLang="en-US" sz="1200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  <a:prstGeom prst="rect">
            <a:avLst/>
          </a:prstGeom>
        </p:spPr>
        <p:txBody>
          <a:bodyPr lIns="91432" tIns="45716" rIns="91432" bIns="45716" anchor="b">
            <a:noAutofit/>
          </a:bodyPr>
          <a:lstStyle>
            <a:lvl1pPr>
              <a:lnSpc>
                <a:spcPct val="100000"/>
              </a:lnSpc>
              <a:defRPr sz="10665"/>
            </a:lvl1pPr>
          </a:lstStyle>
          <a:p>
            <a:pPr fontAlgn="auto"/>
            <a:r>
              <a:rPr lang="zh-CN" altLang="en-US" sz="10665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1" cy="1219200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accent1">
                  <a:tint val="2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3"/>
            <a:ext cx="10972800" cy="1600201"/>
          </a:xfrm>
          <a:prstGeom prst="rect">
            <a:avLst/>
          </a:prstGeom>
        </p:spPr>
        <p:txBody>
          <a:bodyPr lIns="91432" tIns="45716" rIns="91432" bIns="45716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4" y="1600200"/>
            <a:ext cx="10972800" cy="4525963"/>
          </a:xfrm>
          <a:prstGeom prst="rect">
            <a:avLst/>
          </a:prstGeom>
        </p:spPr>
        <p:txBody>
          <a:bodyPr lIns="91432" tIns="45716" rIns="91432" bIns="45716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anose="020B0604020202020204" pitchFamily="34" charset="0"/>
              <a:buChar char="•"/>
              <a:defRPr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2" tIns="60936" rIns="121872" bIns="6093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2" tIns="60936" rIns="121872" bIns="6093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288" y="3924300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2" tIns="60936" rIns="121872" bIns="6093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0"/>
            <a:ext cx="10363200" cy="2505075"/>
          </a:xfrm>
          <a:prstGeom prst="rect">
            <a:avLst/>
          </a:prstGeom>
        </p:spPr>
        <p:txBody>
          <a:bodyPr lIns="91432" tIns="45716" rIns="91432" bIns="45716" anchor="b"/>
          <a:lstStyle>
            <a:lvl1pPr algn="ctr" defTabSz="121856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4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  <a:prstGeom prst="rect">
            <a:avLst/>
          </a:prstGeom>
        </p:spPr>
        <p:txBody>
          <a:bodyPr lIns="91432" tIns="45716" rIns="91432" bIns="45716" anchor="t"/>
          <a:lstStyle>
            <a:lvl1pPr marL="0" indent="0" algn="ctr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56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165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7765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673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633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593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553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266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3"/>
            <a:ext cx="10972800" cy="1600201"/>
          </a:xfrm>
          <a:prstGeom prst="rect">
            <a:avLst/>
          </a:prstGeom>
        </p:spPr>
        <p:txBody>
          <a:bodyPr lIns="91432" tIns="45716" rIns="91432" bIns="45716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</p:spPr>
        <p:txBody>
          <a:bodyPr lIns="91432" tIns="45716" rIns="91432" bIns="45716"/>
          <a:lstStyle>
            <a:lvl1pPr>
              <a:defRPr sz="3200"/>
            </a:lvl1pPr>
            <a:lvl2pPr>
              <a:defRPr sz="2135"/>
            </a:lvl2pPr>
            <a:lvl3pPr>
              <a:defRPr sz="2135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79" y="1600201"/>
            <a:ext cx="5388864" cy="4526280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3"/>
            <a:ext cx="10972800" cy="1600201"/>
          </a:xfrm>
          <a:prstGeom prst="rect">
            <a:avLst/>
          </a:prstGeom>
        </p:spPr>
        <p:txBody>
          <a:bodyPr lIns="91432" tIns="45716" rIns="91432" bIns="45716"/>
          <a:lstStyle>
            <a:lvl1pPr>
              <a:defRPr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1600204"/>
            <a:ext cx="5386918" cy="609600"/>
          </a:xfrm>
          <a:prstGeom prst="rect">
            <a:avLst/>
          </a:prstGeom>
        </p:spPr>
        <p:txBody>
          <a:bodyPr lIns="91432" tIns="45716" rIns="91432" bIns="45716" anchor="b">
            <a:noAutofit/>
          </a:bodyPr>
          <a:lstStyle>
            <a:lvl1pPr marL="0" indent="0" algn="ctr">
              <a:buNone/>
              <a:defRPr sz="3200" b="0"/>
            </a:lvl1pPr>
            <a:lvl2pPr marL="609600" indent="0">
              <a:buNone/>
              <a:defRPr sz="2665" b="1"/>
            </a:lvl2pPr>
            <a:lvl3pPr marL="1218565" indent="0">
              <a:buNone/>
              <a:defRPr sz="2400" b="1"/>
            </a:lvl3pPr>
            <a:lvl4pPr marL="1828165" indent="0">
              <a:buNone/>
              <a:defRPr sz="2135" b="1"/>
            </a:lvl4pPr>
            <a:lvl5pPr marL="2437765" indent="0">
              <a:buNone/>
              <a:defRPr sz="2135" b="1"/>
            </a:lvl5pPr>
            <a:lvl6pPr marL="3046730" indent="0">
              <a:buNone/>
              <a:defRPr sz="2135" b="1"/>
            </a:lvl6pPr>
            <a:lvl7pPr marL="3656330" indent="0">
              <a:buNone/>
              <a:defRPr sz="2135" b="1"/>
            </a:lvl7pPr>
            <a:lvl8pPr marL="4265930" indent="0">
              <a:buNone/>
              <a:defRPr sz="2135" b="1"/>
            </a:lvl8pPr>
            <a:lvl9pPr marL="4875530" indent="0">
              <a:buNone/>
              <a:defRPr sz="2135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2" y="1600204"/>
            <a:ext cx="5389033" cy="609600"/>
          </a:xfrm>
          <a:prstGeom prst="rect">
            <a:avLst/>
          </a:prstGeom>
        </p:spPr>
        <p:txBody>
          <a:bodyPr lIns="91432" tIns="45716" rIns="91432" bIns="45716" anchor="b">
            <a:noAutofit/>
          </a:bodyPr>
          <a:lstStyle>
            <a:lvl1pPr marL="0" indent="0" algn="ctr">
              <a:buNone/>
              <a:defRPr sz="3200" b="0"/>
            </a:lvl1pPr>
            <a:lvl2pPr marL="609600" indent="0">
              <a:buNone/>
              <a:defRPr sz="2665" b="1"/>
            </a:lvl2pPr>
            <a:lvl3pPr marL="1218565" indent="0">
              <a:buNone/>
              <a:defRPr sz="2400" b="1"/>
            </a:lvl3pPr>
            <a:lvl4pPr marL="1828165" indent="0">
              <a:buNone/>
              <a:defRPr sz="2135" b="1"/>
            </a:lvl4pPr>
            <a:lvl5pPr marL="2437765" indent="0">
              <a:buNone/>
              <a:defRPr sz="2135" b="1"/>
            </a:lvl5pPr>
            <a:lvl6pPr marL="3046730" indent="0">
              <a:buNone/>
              <a:defRPr sz="2135" b="1"/>
            </a:lvl6pPr>
            <a:lvl7pPr marL="3656330" indent="0">
              <a:buNone/>
              <a:defRPr sz="2135" b="1"/>
            </a:lvl7pPr>
            <a:lvl8pPr marL="4265930" indent="0">
              <a:buNone/>
              <a:defRPr sz="2135" b="1"/>
            </a:lvl8pPr>
            <a:lvl9pPr marL="4875530" indent="0">
              <a:buNone/>
              <a:defRPr sz="2135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9"/>
            <a:ext cx="5388864" cy="3913632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1" y="2212849"/>
            <a:ext cx="5388864" cy="3913187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2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3"/>
            <a:ext cx="10972800" cy="1600201"/>
          </a:xfrm>
          <a:prstGeom prst="rect">
            <a:avLst/>
          </a:prstGeom>
        </p:spPr>
        <p:txBody>
          <a:bodyPr lIns="91432" tIns="45716" rIns="91432" bIns="45716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112"/>
            <a:ext cx="12190413" cy="6851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8" y="266700"/>
            <a:ext cx="4011083" cy="2095500"/>
          </a:xfrm>
          <a:prstGeom prst="rect">
            <a:avLst/>
          </a:prstGeom>
        </p:spPr>
        <p:txBody>
          <a:bodyPr lIns="91432" tIns="45716" rIns="91432" bIns="45716" anchor="b"/>
          <a:lstStyle>
            <a:lvl1pPr algn="ctr">
              <a:lnSpc>
                <a:spcPct val="100000"/>
              </a:lnSpc>
              <a:defRPr sz="373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pPr fontAlgn="auto"/>
            <a:r>
              <a:rPr lang="zh-CN" altLang="en-US" sz="3730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3" y="273050"/>
            <a:ext cx="6661151" cy="5853113"/>
          </a:xfrm>
          <a:prstGeom prst="rect">
            <a:avLst/>
          </a:prstGeom>
        </p:spPr>
        <p:txBody>
          <a:bodyPr lIns="91432" tIns="45716" rIns="91432" bIns="45716"/>
          <a:lstStyle>
            <a:lvl1pPr>
              <a:defRPr sz="4265"/>
            </a:lvl1pPr>
            <a:lvl2pPr>
              <a:defRPr sz="3730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 fontAlgn="auto"/>
            <a:r>
              <a:rPr lang="zh-CN" altLang="en-US" sz="426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z="3730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</a:p>
          <a:p>
            <a:pPr lvl="3" fontAlgn="auto"/>
            <a:r>
              <a:rPr lang="zh-CN" altLang="en-US" sz="266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665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8" y="2438400"/>
            <a:ext cx="4011083" cy="3687763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>
            <a:lvl1pPr marL="0" indent="0" algn="ctr">
              <a:lnSpc>
                <a:spcPct val="125000"/>
              </a:lnSpc>
              <a:buNone/>
              <a:defRPr sz="2135"/>
            </a:lvl1pPr>
            <a:lvl2pPr marL="609600" indent="0">
              <a:buNone/>
              <a:defRPr sz="1600"/>
            </a:lvl2pPr>
            <a:lvl3pPr marL="1218565" indent="0">
              <a:buNone/>
              <a:defRPr sz="1335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6730" indent="0">
              <a:buNone/>
              <a:defRPr sz="1200"/>
            </a:lvl6pPr>
            <a:lvl7pPr marL="3656330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 fontAlgn="auto"/>
            <a:r>
              <a:rPr lang="zh-CN" altLang="en-US" sz="213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  <a:prstGeom prst="rect">
            <a:avLst/>
          </a:prstGeom>
        </p:spPr>
        <p:txBody>
          <a:bodyPr lIns="91432" tIns="45716" rIns="91432" bIns="45716" anchor="b"/>
          <a:lstStyle>
            <a:lvl1pPr algn="ctr">
              <a:lnSpc>
                <a:spcPct val="100000"/>
              </a:lnSpc>
              <a:defRPr sz="3730" b="0"/>
            </a:lvl1pPr>
          </a:lstStyle>
          <a:p>
            <a:pPr fontAlgn="auto"/>
            <a:r>
              <a:rPr lang="zh-CN" altLang="en-US" sz="3730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8" y="1143001"/>
            <a:ext cx="8072965" cy="454104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lIns="91432" tIns="45716" rIns="91432" bIns="45716" anchor="t"/>
          <a:lstStyle>
            <a:lvl1pPr marL="0" indent="0" algn="ctr">
              <a:buNone/>
              <a:defRPr sz="4265"/>
            </a:lvl1pPr>
            <a:lvl2pPr marL="609600" indent="0">
              <a:buNone/>
              <a:defRPr sz="3730"/>
            </a:lvl2pPr>
            <a:lvl3pPr marL="1218565" indent="0">
              <a:buNone/>
              <a:defRPr sz="3200"/>
            </a:lvl3pPr>
            <a:lvl4pPr marL="1828165" indent="0">
              <a:buNone/>
              <a:defRPr sz="2665"/>
            </a:lvl4pPr>
            <a:lvl5pPr marL="2437765" indent="0">
              <a:buNone/>
              <a:defRPr sz="2665"/>
            </a:lvl5pPr>
            <a:lvl6pPr marL="3046730" indent="0">
              <a:buNone/>
              <a:defRPr sz="2665"/>
            </a:lvl6pPr>
            <a:lvl7pPr marL="3656330" indent="0">
              <a:buNone/>
              <a:defRPr sz="2665"/>
            </a:lvl7pPr>
            <a:lvl8pPr marL="4265930" indent="0">
              <a:buNone/>
              <a:defRPr sz="2665"/>
            </a:lvl8pPr>
            <a:lvl9pPr marL="4875530" indent="0">
              <a:buNone/>
              <a:defRPr sz="2665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b="0" i="0" u="none" strike="noStrike" kern="1200" cap="none" spc="0" normalizeH="0" baseline="0" noProof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单击图标添加图片</a:t>
            </a:r>
            <a:endParaRPr kumimoji="0" lang="en-US" sz="4265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1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>
            <a:lvl1pPr marL="0" indent="0" algn="ctr">
              <a:buNone/>
              <a:defRPr sz="2135"/>
            </a:lvl1pPr>
            <a:lvl2pPr marL="609600" indent="0">
              <a:buNone/>
              <a:defRPr sz="1600"/>
            </a:lvl2pPr>
            <a:lvl3pPr marL="1218565" indent="0">
              <a:buNone/>
              <a:defRPr sz="1335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6730" indent="0">
              <a:buNone/>
              <a:defRPr sz="1200"/>
            </a:lvl6pPr>
            <a:lvl7pPr marL="3656330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 fontAlgn="auto"/>
            <a:r>
              <a:rPr lang="zh-CN" altLang="en-US" sz="213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3"/>
            <a:ext cx="10972800" cy="1600201"/>
          </a:xfrm>
          <a:prstGeom prst="rect">
            <a:avLst/>
          </a:prstGeom>
        </p:spPr>
        <p:txBody>
          <a:bodyPr lIns="91432" tIns="45716" rIns="91432" bIns="45716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4" y="1600200"/>
            <a:ext cx="10972800" cy="4525963"/>
          </a:xfrm>
          <a:prstGeom prst="rect">
            <a:avLst/>
          </a:prstGeom>
        </p:spPr>
        <p:txBody>
          <a:bodyPr vert="eaVert" lIns="91432" tIns="45716" rIns="91432" bIns="45716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 lIns="91432" tIns="45716" rIns="91432" bIns="45716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4" y="274641"/>
            <a:ext cx="8026399" cy="5851525"/>
          </a:xfrm>
          <a:prstGeom prst="rect">
            <a:avLst/>
          </a:prstGeom>
        </p:spPr>
        <p:txBody>
          <a:bodyPr vert="eaVert" lIns="91432" tIns="45716" rIns="91432" bIns="45716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z="2135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z="2135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2135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2135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4213AF-26F6-41FA-8D85-E2C5388D6E58}" type="datetimeFigureOut">
              <a:rPr kumimoji="0" lang="en-US" sz="1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4/21/2023</a:t>
            </a:fld>
            <a:endParaRPr kumimoji="0" lang="en-US" sz="18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pPr lvl="0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6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立体创业计划\01副本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88" y="0"/>
            <a:ext cx="12190412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sldNum="0" hdr="0" ftr="0" dt="0"/>
  <p:txStyles>
    <p:titleStyle>
      <a:lvl1pPr algn="ctr" defTabSz="1218565" rtl="0" eaLnBrk="1" latinLnBrk="0" hangingPunct="1">
        <a:lnSpc>
          <a:spcPts val="7730"/>
        </a:lnSpc>
        <a:spcBef>
          <a:spcPct val="0"/>
        </a:spcBef>
        <a:buNone/>
        <a:defRPr sz="72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989965" indent="-381000" algn="l" defTabSz="1218565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5233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2132965" indent="-304800" algn="l" defTabSz="1218565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7425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3351530" indent="-304800" algn="l" defTabSz="1218565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396113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4570730" indent="-304800" algn="l" defTabSz="1218565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517969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73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33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3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0" y="3378200"/>
            <a:ext cx="12192000" cy="3479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343400" y="1079500"/>
            <a:ext cx="3505200" cy="3505200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393700" dist="50800" dir="5400000" sx="103000" sy="103000" algn="ctr" rotWithShape="0">
              <a:srgbClr val="000000">
                <a:alpha val="43000"/>
              </a:srgbClr>
            </a:outerShdw>
          </a:effectLst>
        </p:spPr>
        <p:txBody>
          <a:bodyPr lIns="68589" tIns="34295" rIns="68589" bIns="34295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387" name="Rectangle 4"/>
          <p:cNvSpPr txBox="1"/>
          <p:nvPr/>
        </p:nvSpPr>
        <p:spPr>
          <a:xfrm>
            <a:off x="641350" y="1828800"/>
            <a:ext cx="10909300" cy="1457325"/>
          </a:xfrm>
          <a:prstGeom prst="rect">
            <a:avLst/>
          </a:prstGeom>
          <a:noFill/>
          <a:ln w="9525">
            <a:noFill/>
          </a:ln>
        </p:spPr>
        <p:txBody>
          <a:bodyPr lIns="91400" tIns="45699" rIns="91400" bIns="45699" anchor="ctr" anchorCtr="0"/>
          <a:lstStyle/>
          <a:p>
            <a:pPr algn="ctr" defTabSz="1219200"/>
            <a:endParaRPr lang="zh-CN" altLang="en-US" sz="3200" dirty="0">
              <a:solidFill>
                <a:srgbClr val="C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438650" y="1174750"/>
            <a:ext cx="3314700" cy="3314700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</p:spPr>
        <p:txBody>
          <a:bodyPr lIns="68589" tIns="34295" rIns="68589" bIns="34295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390" name="文本框 4"/>
          <p:cNvSpPr txBox="1"/>
          <p:nvPr/>
        </p:nvSpPr>
        <p:spPr>
          <a:xfrm>
            <a:off x="4667250" y="3106738"/>
            <a:ext cx="2857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>
                <a:solidFill>
                  <a:srgbClr val="C00000"/>
                </a:solidFill>
                <a:latin typeface="Arial Black" panose="020B0A04020102020204" pitchFamily="34" charset="0"/>
                <a:ea typeface="黑体" panose="02010609060101010101" pitchFamily="49" charset="-122"/>
                <a:sym typeface="+mn-ea"/>
              </a:rPr>
              <a:t> </a:t>
            </a:r>
            <a:endParaRPr lang="en-US" altLang="zh-CN">
              <a:solidFill>
                <a:srgbClr val="C00000"/>
              </a:solidFill>
              <a:latin typeface="等线" panose="02010600030101010101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6391" name="图片 6" descr="piaoho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524000"/>
            <a:ext cx="1925638" cy="1644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773295" y="3279140"/>
            <a:ext cx="29413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</a:rPr>
              <a:t>湖北飘扬食品科技有限公司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410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412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企业简介</a:t>
            </a:r>
          </a:p>
        </p:txBody>
      </p:sp>
      <p:sp>
        <p:nvSpPr>
          <p:cNvPr id="17413" name="文本框 1"/>
          <p:cNvSpPr txBox="1"/>
          <p:nvPr/>
        </p:nvSpPr>
        <p:spPr>
          <a:xfrm>
            <a:off x="685800" y="1218883"/>
            <a:ext cx="11280775" cy="57238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b="0" dirty="0">
                <a:latin typeface="Arial" panose="020B0604020202020204" pitchFamily="34" charset="0"/>
                <a:ea typeface="宋体" panose="02010600030101010101" pitchFamily="2" charset="-122"/>
              </a:rPr>
              <a:t>         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</a:t>
            </a:r>
            <a:r>
              <a:rPr sz="2000" b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湖北飘扬食品科技有限公司，位于湖北省宜城市经济开发区。是国家高新技术企业、湖北省农业产业化重点龙头企业、湖北省专精特新“小巨人”企业、襄阳市工业百强企业、宜城市创汇重点企业和纳税先进企业、华中农业大学研究生培养试验基地、襄阳市企校联合创新基地、湖北工业大学科技副总派驻单位、武汉市农业科学院科技特派员派驻单位、湖北省院士专家工作站挂牌单位。是第一家开展有机羊肚菌种植认证的国内企业。 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</a:t>
            </a:r>
            <a:r>
              <a:rPr lang="en-US" altLang="zh-CN" sz="2000" b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公司拥有自营进出口经营权；注册了“新琅”、“菇万家”、“菇留香”、“丝路飘扬”等多个自主品牌商标；建设了现代化加工车间3万平方米，冷链系统6万立方米；购置各类设备设施100多台套；建成高标准生产线10条以上。主要生产南北干货、休闲食品、固体饮料、调味品、综合果蔬脆等五大系列产品；常年销售干香菇、干木耳、剪花雪耳、精选菇丝、五谷杂粮、香菇提取物、灵芝多糖、菇精调味料、红糖姜茶、速溶金银花茶、综合种果蔬脆等百余种产品。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公司与华中农业大学、湖北工业大学、湖北省农科院等高校和科研院所开展广泛的产、学、研合作，共建了多个高标准实验室，并注重知识产权保护， 已申请发明专利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5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项、实用新型专利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14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项。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969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977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企业简介</a:t>
            </a:r>
          </a:p>
        </p:txBody>
      </p:sp>
      <p:sp>
        <p:nvSpPr>
          <p:cNvPr id="40978" name="文本框 1"/>
          <p:cNvSpPr txBox="1"/>
          <p:nvPr/>
        </p:nvSpPr>
        <p:spPr>
          <a:xfrm>
            <a:off x="701675" y="1516063"/>
            <a:ext cx="11280775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    公司采取“公司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+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农户”的形式带动当地老百姓种植食用菌，免费技术指导、产品包回收，带动菇农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万多户，发展食用菌种植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5000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万袋，年创农业产值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5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亿元。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pic>
        <p:nvPicPr>
          <p:cNvPr id="40979" name="图片 409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819400"/>
            <a:ext cx="3962400" cy="2951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80" name="图片 409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819400"/>
            <a:ext cx="3581400" cy="2955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113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121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企业简介</a:t>
            </a:r>
          </a:p>
        </p:txBody>
      </p:sp>
      <p:sp>
        <p:nvSpPr>
          <p:cNvPr id="47122" name="文本框 1"/>
          <p:cNvSpPr txBox="1"/>
          <p:nvPr/>
        </p:nvSpPr>
        <p:spPr>
          <a:xfrm>
            <a:off x="685800" y="1371600"/>
            <a:ext cx="11280775" cy="192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b="0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公司拥有现代化加工车间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1.5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万平方米，冷库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1.2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万立方米，购置各类设备设施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100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多台套，建成各类高标准生产线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8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条，其中香菇全自动分选生产线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条、干制食用菌生产线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条、食用菌及植物提取物生产线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条、食用菌调味品生产线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条、食用菌及植物固体饮料生产线</a:t>
            </a:r>
            <a:r>
              <a:rPr lang="en-US" altLang="zh-CN" sz="2000" b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条，可以加工干制食用菌、食用菌提取物、食用菌调味品、固体饮料等系列产品。 </a:t>
            </a:r>
          </a:p>
        </p:txBody>
      </p:sp>
      <p:pic>
        <p:nvPicPr>
          <p:cNvPr id="47123" name="图片 1" descr="d1cc9198eb0ebd00296b408d0e25a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429000"/>
            <a:ext cx="1981200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24" name="图片 13" descr="提取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105400"/>
            <a:ext cx="198120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25" name="图片 471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400" y="3352800"/>
            <a:ext cx="2209800" cy="1489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26" name="图片 18" descr="IMG_04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5105400"/>
            <a:ext cx="220980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27" name="图片 14" descr="dcae28f1799666cf7f0dea64065eec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8200" y="5105400"/>
            <a:ext cx="2286000" cy="162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28" name="图片 471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8200" y="3429000"/>
            <a:ext cx="2209800" cy="1447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5305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5313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企业简介</a:t>
            </a:r>
          </a:p>
        </p:txBody>
      </p:sp>
      <p:sp>
        <p:nvSpPr>
          <p:cNvPr id="55314" name="文本框 1"/>
          <p:cNvSpPr txBox="1"/>
          <p:nvPr/>
        </p:nvSpPr>
        <p:spPr>
          <a:xfrm>
            <a:off x="685800" y="1371600"/>
            <a:ext cx="11280775" cy="1735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    公司拥有自营进出口经营权，可以独立进出口各类食用菌、农副产品以及精深加工产品，拥有“飘红”、“新琅”、“菇万家”、“菇留香”、“丝路飘扬”等多个自主品牌商标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 。</a:t>
            </a:r>
          </a:p>
        </p:txBody>
      </p:sp>
      <p:pic>
        <p:nvPicPr>
          <p:cNvPr id="55321" name="图片 55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733800"/>
            <a:ext cx="6400800" cy="167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22" name="图片 553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3733800"/>
            <a:ext cx="2590800" cy="1658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7353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7361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企业简介</a:t>
            </a:r>
          </a:p>
        </p:txBody>
      </p:sp>
      <p:sp>
        <p:nvSpPr>
          <p:cNvPr id="57362" name="文本框 1"/>
          <p:cNvSpPr txBox="1"/>
          <p:nvPr/>
        </p:nvSpPr>
        <p:spPr>
          <a:xfrm>
            <a:off x="685800" y="1371600"/>
            <a:ext cx="112807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    公司先后通过了</a:t>
            </a:r>
            <a:r>
              <a:rPr lang="en-US" altLang="zh-CN" sz="2400" b="0">
                <a:latin typeface="仿宋" panose="02010609060101010101" pitchFamily="49" charset="-122"/>
                <a:ea typeface="仿宋" panose="02010609060101010101" pitchFamily="49" charset="-122"/>
              </a:rPr>
              <a:t>ISO9001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400" b="0">
                <a:latin typeface="仿宋" panose="02010609060101010101" pitchFamily="49" charset="-122"/>
                <a:ea typeface="仿宋" panose="02010609060101010101" pitchFamily="49" charset="-122"/>
              </a:rPr>
              <a:t>ISO22000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400" b="0">
                <a:latin typeface="仿宋" panose="02010609060101010101" pitchFamily="49" charset="-122"/>
                <a:ea typeface="仿宋" panose="02010609060101010101" pitchFamily="49" charset="-122"/>
              </a:rPr>
              <a:t>HACCP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en-US" sz="2400" b="0">
                <a:latin typeface="仿宋" panose="02010609060101010101" pitchFamily="49" charset="-122"/>
                <a:ea typeface="仿宋" panose="02010609060101010101" pitchFamily="49" charset="-122"/>
              </a:rPr>
              <a:t>有机产品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等体系认证。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pic>
        <p:nvPicPr>
          <p:cNvPr id="57369" name="图片 573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38400"/>
            <a:ext cx="2273300" cy="312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70" name="图片 573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514600"/>
            <a:ext cx="2225675" cy="304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72" name="图片 573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2514600"/>
            <a:ext cx="2193925" cy="297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30f957f37eaa551a1975381fd0db4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2519680"/>
            <a:ext cx="2146300" cy="30403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209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1217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企业简介</a:t>
            </a:r>
          </a:p>
        </p:txBody>
      </p:sp>
      <p:sp>
        <p:nvSpPr>
          <p:cNvPr id="51218" name="文本框 1"/>
          <p:cNvSpPr txBox="1"/>
          <p:nvPr/>
        </p:nvSpPr>
        <p:spPr>
          <a:xfrm>
            <a:off x="685800" y="1371600"/>
            <a:ext cx="11280775" cy="2282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sz="2000" b="0" dirty="0">
                <a:latin typeface="Arial" panose="020B0604020202020204" pitchFamily="34" charset="0"/>
                <a:ea typeface="仿宋" panose="02010609060101010101" pitchFamily="49" charset="-122"/>
              </a:rPr>
              <a:t>        公司</a:t>
            </a:r>
            <a:r>
              <a:rPr lang="zh-CN" altLang="en-US" sz="2400" b="0" dirty="0">
                <a:latin typeface="Arial" panose="020B0604020202020204" pitchFamily="34" charset="0"/>
                <a:ea typeface="仿宋" panose="02010609060101010101" pitchFamily="49" charset="-122"/>
              </a:rPr>
              <a:t>生产销售的主要产品有干香菇、干木耳、剪花雪耳、精选菇丝、五谷杂粮、香菇提取物、灵芝多糖、菇精调味料、香菇酱、红糖姜茶、速溶金银花茶等。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年加工销售各类产品</a:t>
            </a:r>
            <a:r>
              <a:rPr lang="en-US" altLang="zh-CN" sz="2400" b="0">
                <a:latin typeface="仿宋" panose="02010609060101010101" pitchFamily="49" charset="-122"/>
                <a:ea typeface="仿宋" panose="02010609060101010101" pitchFamily="49" charset="-122"/>
              </a:rPr>
              <a:t>3000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多吨，实现销售额</a:t>
            </a:r>
            <a:r>
              <a:rPr lang="en-US" altLang="zh-CN" sz="2400" b="0">
                <a:latin typeface="仿宋" panose="02010609060101010101" pitchFamily="49" charset="-122"/>
                <a:ea typeface="仿宋" panose="02010609060101010101" pitchFamily="49" charset="-122"/>
              </a:rPr>
              <a:t>2.5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亿元，其中大部分远销日韩、东南亚、欧盟 、北美、澳洲等国家和地区， 出口创汇</a:t>
            </a:r>
            <a:r>
              <a:rPr lang="en-US" altLang="zh-CN" sz="2400" b="0">
                <a:latin typeface="仿宋" panose="02010609060101010101" pitchFamily="49" charset="-122"/>
                <a:ea typeface="仿宋" panose="02010609060101010101" pitchFamily="49" charset="-122"/>
              </a:rPr>
              <a:t>3000</a:t>
            </a:r>
            <a:r>
              <a:rPr lang="zh-CN" altLang="en-US" sz="2400" b="0" dirty="0">
                <a:latin typeface="仿宋" panose="02010609060101010101" pitchFamily="49" charset="-122"/>
                <a:ea typeface="仿宋" panose="02010609060101010101" pitchFamily="49" charset="-122"/>
              </a:rPr>
              <a:t>万美元。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3257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3265" name="矩形 3"/>
          <p:cNvSpPr/>
          <p:nvPr/>
        </p:nvSpPr>
        <p:spPr>
          <a:xfrm>
            <a:off x="1820863" y="549275"/>
            <a:ext cx="5876925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集团产品</a:t>
            </a:r>
          </a:p>
        </p:txBody>
      </p:sp>
      <p:pic>
        <p:nvPicPr>
          <p:cNvPr id="53266" name="图片 11" descr="2_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63" y="1444625"/>
            <a:ext cx="2914650" cy="1798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67" name="图片 12" descr="2_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13" y="1444625"/>
            <a:ext cx="2913062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68" name="图片 13" descr="2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925" y="1444625"/>
            <a:ext cx="2913063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72" name="图片 18" descr="2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350" y="5321300"/>
            <a:ext cx="2913063" cy="1458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73" name="图片 22" descr="2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9913" y="5321300"/>
            <a:ext cx="2913062" cy="1458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74" name="图片 30" descr="枸杞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1925" y="5321300"/>
            <a:ext cx="2913063" cy="1460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MG_00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573145"/>
            <a:ext cx="2920365" cy="1470025"/>
          </a:xfrm>
          <a:prstGeom prst="rect">
            <a:avLst/>
          </a:prstGeom>
        </p:spPr>
      </p:pic>
      <p:pic>
        <p:nvPicPr>
          <p:cNvPr id="3" name="图片 2" descr="鸡精正面无背景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0230" y="3578860"/>
            <a:ext cx="2912745" cy="1464945"/>
          </a:xfrm>
          <a:prstGeom prst="rect">
            <a:avLst/>
          </a:prstGeom>
        </p:spPr>
      </p:pic>
      <p:pic>
        <p:nvPicPr>
          <p:cNvPr id="4" name="图片 3" descr="鸡味调味料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81925" y="3465195"/>
            <a:ext cx="2914015" cy="15779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组合 2"/>
          <p:cNvGrpSpPr/>
          <p:nvPr/>
        </p:nvGrpSpPr>
        <p:grpSpPr>
          <a:xfrm>
            <a:off x="846138" y="333375"/>
            <a:ext cx="6740525" cy="906463"/>
            <a:chOff x="903371" y="249943"/>
            <a:chExt cx="5056691" cy="679699"/>
          </a:xfrm>
        </p:grpSpPr>
        <p:sp>
          <p:nvSpPr>
            <p:cNvPr id="36" name="任意多边形 35"/>
            <p:cNvSpPr/>
            <p:nvPr/>
          </p:nvSpPr>
          <p:spPr bwMode="auto">
            <a:xfrm>
              <a:off x="903371" y="249943"/>
              <a:ext cx="5056691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1010779" y="325868"/>
              <a:ext cx="4820922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9401" name="组合 38"/>
          <p:cNvGrpSpPr/>
          <p:nvPr/>
        </p:nvGrpSpPr>
        <p:grpSpPr>
          <a:xfrm rot="-5400000">
            <a:off x="766763" y="209550"/>
            <a:ext cx="1019175" cy="1150938"/>
            <a:chOff x="8439634" y="3544648"/>
            <a:chExt cx="1611146" cy="1817848"/>
          </a:xfrm>
        </p:grpSpPr>
        <p:sp>
          <p:nvSpPr>
            <p:cNvPr id="4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9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Group 17"/>
          <p:cNvGrpSpPr>
            <a:grpSpLocks noChangeAspect="1"/>
          </p:cNvGrpSpPr>
          <p:nvPr/>
        </p:nvGrpSpPr>
        <p:grpSpPr bwMode="auto">
          <a:xfrm>
            <a:off x="1103689" y="607352"/>
            <a:ext cx="345680" cy="371067"/>
            <a:chOff x="231" y="1205"/>
            <a:chExt cx="640" cy="687"/>
          </a:xfrm>
          <a:solidFill>
            <a:schemeClr val="bg1"/>
          </a:solidFill>
          <a:effectLst/>
        </p:grpSpPr>
        <p:sp>
          <p:nvSpPr>
            <p:cNvPr id="44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9409" name="矩形 3"/>
          <p:cNvSpPr/>
          <p:nvPr/>
        </p:nvSpPr>
        <p:spPr>
          <a:xfrm>
            <a:off x="1895475" y="531813"/>
            <a:ext cx="5180013" cy="520700"/>
          </a:xfrm>
          <a:prstGeom prst="rect">
            <a:avLst/>
          </a:prstGeom>
          <a:noFill/>
          <a:ln w="9525">
            <a:noFill/>
          </a:ln>
        </p:spPr>
        <p:txBody>
          <a:bodyPr lIns="91414" tIns="45709" rIns="91414" bIns="45709">
            <a:spAutoFit/>
          </a:bodyPr>
          <a:lstStyle/>
          <a:p>
            <a:r>
              <a:rPr lang="zh-CN" altLang="en-US" sz="2800" b="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企业展望</a:t>
            </a:r>
          </a:p>
        </p:txBody>
      </p:sp>
      <p:sp>
        <p:nvSpPr>
          <p:cNvPr id="59410" name="文本框 1"/>
          <p:cNvSpPr txBox="1"/>
          <p:nvPr/>
        </p:nvSpPr>
        <p:spPr>
          <a:xfrm>
            <a:off x="685800" y="1371600"/>
            <a:ext cx="11280775" cy="2399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sz="2000" b="0" dirty="0">
                <a:latin typeface="Arial" panose="020B0604020202020204" pitchFamily="34" charset="0"/>
                <a:ea typeface="仿宋" panose="02010609060101010101" pitchFamily="49" charset="-122"/>
              </a:rPr>
              <a:t>        </a:t>
            </a: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“十四五”期间，公司迎来了产业升级，已在宜城市经济开发区开工建设二期项目，建设内容包括野生菌新品种科研、驯化、推广产业园、食用菌研发工程中心、食用菌菌丝体发酵厂、食用菌化妆品厂在内的一园两中心三厂六大项目。</a:t>
            </a:r>
          </a:p>
          <a:p>
            <a:pPr algn="just">
              <a:lnSpc>
                <a:spcPct val="150000"/>
              </a:lnSpc>
              <a:buNone/>
            </a:pPr>
            <a:r>
              <a:rPr lang="zh-CN" altLang="en-US" sz="2000" b="0" dirty="0">
                <a:latin typeface="仿宋" panose="02010609060101010101" pitchFamily="49" charset="-122"/>
                <a:ea typeface="仿宋" panose="02010609060101010101" pitchFamily="49" charset="-122"/>
              </a:rPr>
              <a:t>    随着新项目的建成投产，飘扬集团必将秉承”发展菌菇产业、增强人民体质、造福一方百姓” 的发展使命，齐心协力，奋勇拼搏，在发展进程中迎风破浪，胜利远航！</a:t>
            </a:r>
          </a:p>
        </p:txBody>
      </p:sp>
      <p:pic>
        <p:nvPicPr>
          <p:cNvPr id="59414" name="图片 594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3962400"/>
            <a:ext cx="3048000" cy="2200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415" name="图片 594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962400"/>
            <a:ext cx="3048000" cy="2274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955415"/>
            <a:ext cx="2581910" cy="22796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0" y="3378200"/>
            <a:ext cx="12192000" cy="3479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343400" y="1079500"/>
            <a:ext cx="3505200" cy="3505200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393700" dist="50800" dir="5400000" sx="103000" sy="103000" algn="ctr" rotWithShape="0">
              <a:srgbClr val="000000">
                <a:alpha val="43000"/>
              </a:srgbClr>
            </a:outerShdw>
          </a:effectLst>
        </p:spPr>
        <p:txBody>
          <a:bodyPr lIns="68589" tIns="34295" rIns="68589" bIns="34295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1" name="Rectangle 4"/>
          <p:cNvSpPr txBox="1"/>
          <p:nvPr/>
        </p:nvSpPr>
        <p:spPr>
          <a:xfrm>
            <a:off x="641350" y="1828800"/>
            <a:ext cx="10909300" cy="1457325"/>
          </a:xfrm>
          <a:prstGeom prst="rect">
            <a:avLst/>
          </a:prstGeom>
          <a:noFill/>
          <a:ln w="9525">
            <a:noFill/>
          </a:ln>
        </p:spPr>
        <p:txBody>
          <a:bodyPr lIns="91400" tIns="45699" rIns="91400" bIns="45699" anchor="ctr" anchorCtr="0"/>
          <a:lstStyle/>
          <a:p>
            <a:pPr algn="ctr" defTabSz="1219200"/>
            <a:r>
              <a:rPr lang="zh-CN" altLang="en-US" sz="3200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感谢观看</a:t>
            </a:r>
          </a:p>
        </p:txBody>
      </p:sp>
      <p:sp>
        <p:nvSpPr>
          <p:cNvPr id="3" name="椭圆 2"/>
          <p:cNvSpPr/>
          <p:nvPr/>
        </p:nvSpPr>
        <p:spPr>
          <a:xfrm>
            <a:off x="4438650" y="1174750"/>
            <a:ext cx="3314700" cy="3314700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</p:spPr>
        <p:txBody>
          <a:bodyPr lIns="68589" tIns="34295" rIns="68589" bIns="34295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535488" y="2974975"/>
            <a:ext cx="312102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4" name="文本框 4"/>
          <p:cNvSpPr txBox="1"/>
          <p:nvPr/>
        </p:nvSpPr>
        <p:spPr>
          <a:xfrm>
            <a:off x="4667250" y="3106738"/>
            <a:ext cx="2857500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等线" panose="02010600030101010101" charset="-122"/>
                <a:ea typeface="黑体" panose="02010609060101010101" pitchFamily="49" charset="-122"/>
                <a:sym typeface="+mn-ea"/>
              </a:rPr>
              <a:t>  Thanks</a:t>
            </a:r>
            <a:r>
              <a:rPr lang="en-US" altLang="zh-CN" sz="2000">
                <a:solidFill>
                  <a:srgbClr val="C00000"/>
                </a:solidFill>
                <a:latin typeface="等线" panose="02010600030101010101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等线" panose="02010600030101010101" charset="-122"/>
                <a:ea typeface="黑体" panose="02010609060101010101" pitchFamily="49" charset="-122"/>
                <a:sym typeface="+mn-ea"/>
              </a:rPr>
              <a:t>！ 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0bd0ca6-9414-4990-b080-764966b058c1"/>
  <p:tag name="COMMONDATA" val="eyJoZGlkIjoiOTVlNjE5OWUxZGZlYzc4M2ZmNTA5YmM4ZmM4MjkzZWI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管人员">
  <a:themeElements>
    <a:clrScheme name="1111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172B4B"/>
      </a:accent1>
      <a:accent2>
        <a:srgbClr val="FFC000"/>
      </a:accent2>
      <a:accent3>
        <a:srgbClr val="7F7F7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B2B2B2"/>
      </a:folHlink>
    </a:clrScheme>
    <a:fontScheme name="微软雅黑">
      <a:majorFont>
        <a:latin typeface="Constantia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主管人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 bwMode="auto">
        <a:solidFill>
          <a:srgbClr val="C00000">
            <a:alpha val="75000"/>
          </a:srgbClr>
        </a:solidFill>
        <a:ln w="25400" cap="flat" cmpd="sng" algn="ctr">
          <a:noFill/>
          <a:prstDash val="solid"/>
        </a:ln>
      </a:spPr>
      <a:bodyPr lIns="68589" tIns="34295" rIns="68589" bIns="34295" anchor="ctr"/>
      <a:lstStyle>
        <a:defPPr algn="ctr" eaLnBrk="0" fontAlgn="base" hangingPunct="0">
          <a:spcBef>
            <a:spcPct val="0"/>
          </a:spcBef>
          <a:spcAft>
            <a:spcPct val="0"/>
          </a:spcAft>
          <a:defRPr kern="0">
            <a:solidFill>
              <a:prstClr val="white"/>
            </a:solidFill>
            <a:ea typeface="微软雅黑" panose="020B0503020204020204" pitchFamily="34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869</Words>
  <Application>Microsoft Office PowerPoint</Application>
  <PresentationFormat>Произвольный</PresentationFormat>
  <Paragraphs>29</Paragraphs>
  <Slides>10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主管人员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http://chunqiu.yanj.cn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微立体工作总结</dc:title>
  <dc:creator>第一PPT模板网：www.1ppt.com</dc:creator>
  <cp:keywords>第一PPT www.1ppt.com</cp:keywords>
  <cp:lastModifiedBy>Шилов Анатолий Валерьевич</cp:lastModifiedBy>
  <cp:revision>1200</cp:revision>
  <dcterms:created xsi:type="dcterms:W3CDTF">2004-08-26T06:30:00Z</dcterms:created>
  <dcterms:modified xsi:type="dcterms:W3CDTF">2023-04-21T10:03:27Z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KSORubyTemplateID">
    <vt:lpwstr>2</vt:lpwstr>
  </property>
  <property fmtid="{D5CDD505-2E9C-101B-9397-08002B2CF9AE}" pid="4" name="ICV">
    <vt:lpwstr>FD5B59360B0C4F5DAC0BEB6350444173_13</vt:lpwstr>
  </property>
</Properties>
</file>