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"/>
  </p:notesMasterIdLst>
  <p:sldIdLst>
    <p:sldId id="267" r:id="rId2"/>
    <p:sldId id="266" r:id="rId3"/>
  </p:sldIdLst>
  <p:sldSz cx="9906000" cy="6858000" type="A4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44" autoAdjust="0"/>
    <p:restoredTop sz="94383" autoAdjust="0"/>
  </p:normalViewPr>
  <p:slideViewPr>
    <p:cSldViewPr>
      <p:cViewPr>
        <p:scale>
          <a:sx n="82" d="100"/>
          <a:sy n="82" d="100"/>
        </p:scale>
        <p:origin x="-360" y="-90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1" d="100"/>
          <a:sy n="61" d="100"/>
        </p:scale>
        <p:origin x="-2142" y="-72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46125" y="714375"/>
            <a:ext cx="5376863" cy="3722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230486" y="4714875"/>
            <a:ext cx="6408712" cy="507298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0551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46125" y="714375"/>
            <a:ext cx="5376863" cy="37226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A9D9FBBE-013C-4286-884D-4CD96ED0D68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84919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7A633-EDD7-4CC6-A3B4-CA08ACCC24B2}" type="datetime1">
              <a:rPr lang="ru-RU" smtClean="0"/>
              <a:t>16.08.2019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CF488-CE6B-44A6-BDD7-C183F1EC01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5123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5CE4E-F561-4C8C-961A-85AD36417613}" type="datetime1">
              <a:rPr lang="ru-RU" smtClean="0"/>
              <a:t>16.08.2019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CF488-CE6B-44A6-BDD7-C183F1EC01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07996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974F7-E6EA-4207-9B42-13C66C8F57E3}" type="datetime1">
              <a:rPr lang="ru-RU" smtClean="0"/>
              <a:t>16.08.2019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CF488-CE6B-44A6-BDD7-C183F1EC01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52125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0319D-C12D-4E55-8709-625C15FE5B41}" type="datetime1">
              <a:rPr lang="ru-RU" smtClean="0"/>
              <a:t>16.08.2019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CF488-CE6B-44A6-BDD7-C183F1EC01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9431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95723-CBA1-47C7-9D47-0E55D9622C38}" type="datetime1">
              <a:rPr lang="ru-RU" smtClean="0"/>
              <a:t>16.08.2019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CF488-CE6B-44A6-BDD7-C183F1EC01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8913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543D3-6E45-4548-9024-4A6583B244D9}" type="datetime1">
              <a:rPr lang="ru-RU" smtClean="0"/>
              <a:t>16.08.2019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CF488-CE6B-44A6-BDD7-C183F1EC01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95367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EC5F2-A2EA-45FE-8CFE-FB77FB0AF215}" type="datetime1">
              <a:rPr lang="ru-RU" smtClean="0"/>
              <a:t>16.08.2019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CF488-CE6B-44A6-BDD7-C183F1EC01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3218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A838A-F84D-4ECE-9687-090298E36B47}" type="datetime1">
              <a:rPr lang="ru-RU" smtClean="0"/>
              <a:t>16.08.2019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CF488-CE6B-44A6-BDD7-C183F1EC01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9636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FE4E-D8C4-40E6-9E1C-B641EF4287BE}" type="datetime1">
              <a:rPr lang="ru-RU" smtClean="0"/>
              <a:t>16.08.2019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CF488-CE6B-44A6-BDD7-C183F1EC01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57743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94BCE-F01A-4BFB-B1BE-6E11B7A18337}" type="datetime1">
              <a:rPr lang="ru-RU" smtClean="0"/>
              <a:t>16.08.2019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CF488-CE6B-44A6-BDD7-C183F1EC01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1877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5E74F-DDE1-4BCB-B571-68E0B7FA04BB}" type="datetime1">
              <a:rPr lang="ru-RU" smtClean="0"/>
              <a:t>16.08.2019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CF488-CE6B-44A6-BDD7-C183F1EC01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5423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FC362C-CC52-4E59-AA2A-8278B696E666}" type="datetime1">
              <a:rPr lang="ru-RU" smtClean="0"/>
              <a:t>16.08.2019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5CF488-CE6B-44A6-BDD7-C183F1EC01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917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vlv\Desktop\housin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9147" y="4670347"/>
            <a:ext cx="2709501" cy="2043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Скругленный прямоугольник 29"/>
          <p:cNvSpPr/>
          <p:nvPr/>
        </p:nvSpPr>
        <p:spPr>
          <a:xfrm>
            <a:off x="5181539" y="622965"/>
            <a:ext cx="4462487" cy="692497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88404" y="622965"/>
            <a:ext cx="4624793" cy="692497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>
            <a:off x="5040214" y="2798"/>
            <a:ext cx="0" cy="685800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Скругленный прямоугольник 24"/>
          <p:cNvSpPr/>
          <p:nvPr/>
        </p:nvSpPr>
        <p:spPr>
          <a:xfrm>
            <a:off x="276153" y="116632"/>
            <a:ext cx="9376312" cy="467862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8167" y="128112"/>
            <a:ext cx="93242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Arial Black" pitchFamily="34" charset="0"/>
                <a:cs typeface="Times New Roman" pitchFamily="18" charset="0"/>
              </a:rPr>
              <a:t>Меры социальной поддержки</a:t>
            </a:r>
            <a:r>
              <a:rPr lang="ru-RU" sz="1400" b="1" dirty="0">
                <a:solidFill>
                  <a:schemeClr val="bg1"/>
                </a:solidFill>
                <a:latin typeface="Arial Black" pitchFamily="34" charset="0"/>
                <a:cs typeface="Times New Roman" pitchFamily="18" charset="0"/>
              </a:rPr>
              <a:t> </a:t>
            </a:r>
            <a:r>
              <a:rPr lang="ru-RU" sz="1400" b="1" dirty="0" smtClean="0">
                <a:solidFill>
                  <a:schemeClr val="bg1"/>
                </a:solidFill>
                <a:latin typeface="Arial Black" pitchFamily="34" charset="0"/>
                <a:cs typeface="Times New Roman" pitchFamily="18" charset="0"/>
              </a:rPr>
              <a:t>соотечественников в </a:t>
            </a:r>
            <a:r>
              <a:rPr lang="ru-RU" sz="1400" b="1" dirty="0" smtClean="0">
                <a:solidFill>
                  <a:schemeClr val="bg1"/>
                </a:solidFill>
                <a:latin typeface="Arial Black" pitchFamily="34" charset="0"/>
                <a:cs typeface="Times New Roman" pitchFamily="18" charset="0"/>
              </a:rPr>
              <a:t>Новгородской области </a:t>
            </a:r>
            <a:endParaRPr lang="ru-RU" sz="1400" b="1" dirty="0" smtClean="0">
              <a:solidFill>
                <a:schemeClr val="bg1"/>
              </a:solidFill>
              <a:latin typeface="Arial Black" pitchFamily="34" charset="0"/>
              <a:cs typeface="Times New Roman" pitchFamily="18" charset="0"/>
            </a:endParaRPr>
          </a:p>
          <a:p>
            <a:pPr algn="ctr"/>
            <a:r>
              <a:rPr lang="ru-RU" sz="1400" b="1" i="1" dirty="0" smtClean="0">
                <a:solidFill>
                  <a:schemeClr val="bg1"/>
                </a:solidFill>
                <a:latin typeface="Arial Black" pitchFamily="34" charset="0"/>
                <a:cs typeface="Times New Roman" pitchFamily="18" charset="0"/>
              </a:rPr>
              <a:t>(по</a:t>
            </a:r>
            <a:r>
              <a:rPr lang="ru-RU" sz="1400" b="1" i="1" dirty="0" smtClean="0">
                <a:solidFill>
                  <a:schemeClr val="bg1"/>
                </a:solidFill>
                <a:latin typeface="Arial Black" pitchFamily="34" charset="0"/>
                <a:cs typeface="Times New Roman" pitchFamily="18" charset="0"/>
              </a:rPr>
              <a:t>лучивших свидетельство в 2019 году)</a:t>
            </a:r>
            <a:endParaRPr lang="ru-RU" sz="1400" b="1" i="1" dirty="0">
              <a:solidFill>
                <a:schemeClr val="tx2">
                  <a:lumMod val="75000"/>
                </a:schemeClr>
              </a:solidFill>
              <a:latin typeface="Arial Black" pitchFamily="34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58601" y="722992"/>
            <a:ext cx="4508359" cy="4924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3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Компенсация 50 % затрат на первоначальный взнос при получении кредита на приобретение жилья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26583" y="722992"/>
            <a:ext cx="434843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Подъемные (однократная денежная выплата) в размере 10000 рублей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31410" y="1377207"/>
            <a:ext cx="47652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Порядок предоставления установлен Постановлением Правительства Новгородской области </a:t>
            </a:r>
            <a:r>
              <a:rPr lang="ru-RU" sz="12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 01.07.2019 № 253</a:t>
            </a:r>
            <a:endParaRPr lang="ru-RU" sz="1200" b="1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96549" y="1900791"/>
            <a:ext cx="3588399" cy="233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100"/>
              </a:lnSpc>
            </a:pPr>
            <a:r>
              <a:rPr lang="ru-RU" sz="1200" b="1" u="sng" dirty="0" smtClean="0">
                <a:latin typeface="Times New Roman" pitchFamily="18" charset="0"/>
                <a:cs typeface="Times New Roman" pitchFamily="18" charset="0"/>
              </a:rPr>
              <a:t>Для получения выплаты необходимо подать:</a:t>
            </a:r>
            <a:endParaRPr lang="ru-RU" sz="12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121442" y="2073618"/>
            <a:ext cx="4630597" cy="26853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Tx/>
              <a:buChar char="-"/>
            </a:pP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заявление (заполняется в момент обращения);</a:t>
            </a:r>
          </a:p>
          <a:p>
            <a:pPr marL="171450" indent="-171450" algn="just">
              <a:buFontTx/>
              <a:buChar char="-"/>
            </a:pP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копии* паспорта или иного документа, удостоверяющего личность участника Программы;</a:t>
            </a:r>
          </a:p>
          <a:p>
            <a:pPr marL="171450" indent="-171450" algn="just">
              <a:buFontTx/>
              <a:buChar char="-"/>
            </a:pP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копии* свидетельства участника Программы;</a:t>
            </a:r>
          </a:p>
          <a:p>
            <a:pPr marL="171450" indent="-171450" algn="just">
              <a:buFontTx/>
              <a:buChar char="-"/>
            </a:pP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согласие на обработку персональных данных (заполняется в момент обращения);</a:t>
            </a:r>
          </a:p>
          <a:p>
            <a:pPr marL="171450" indent="-171450" algn="just">
              <a:buFontTx/>
              <a:buChar char="-"/>
            </a:pP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копии договора об ипотеке, прошедшего государственную регистрацию;</a:t>
            </a:r>
          </a:p>
          <a:p>
            <a:pPr marL="171450" indent="-171450" algn="just">
              <a:buFontTx/>
              <a:buChar char="-"/>
            </a:pP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копии договора купли-продажи жилого помещения, прошедшего государственную регистрацию;</a:t>
            </a:r>
          </a:p>
          <a:p>
            <a:pPr marL="171450" indent="-171450" algn="just">
              <a:buFontTx/>
              <a:buChar char="-"/>
            </a:pP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копии документа, подтверждающего право собственности на приобретаемое жилое помещение;</a:t>
            </a:r>
          </a:p>
          <a:p>
            <a:pPr marL="171450" indent="-171450" algn="just">
              <a:buFontTx/>
              <a:buChar char="-"/>
            </a:pP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копии 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документов, подтверждающих оплату первоначального взноса при получении кредита на приобретение жилья (ипотека);</a:t>
            </a:r>
          </a:p>
          <a:p>
            <a:pPr marL="171450" indent="-171450" algn="just">
              <a:buFontTx/>
              <a:buChar char="-"/>
            </a:pP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копии договора банковского счета, открытого в кредитной организации для перечисления социальной выплаты.</a:t>
            </a:r>
          </a:p>
          <a:p>
            <a:pPr algn="just"/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8454" y="6536377"/>
            <a:ext cx="475852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* с предъявлением оригинала документа </a:t>
            </a:r>
            <a:endParaRPr lang="ru-RU" sz="13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686462" y="1900791"/>
            <a:ext cx="3585334" cy="233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100"/>
              </a:lnSpc>
            </a:pPr>
            <a:r>
              <a:rPr lang="ru-RU" sz="1200" b="1" u="sng" dirty="0" smtClean="0">
                <a:latin typeface="Times New Roman" pitchFamily="18" charset="0"/>
                <a:cs typeface="Times New Roman" pitchFamily="18" charset="0"/>
              </a:rPr>
              <a:t>Для получения выплаты необходимо подать:</a:t>
            </a:r>
            <a:endParaRPr lang="ru-RU" sz="12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19541" y="2101729"/>
            <a:ext cx="4862335" cy="1715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Tx/>
              <a:buChar char="-"/>
            </a:pP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заявление (заполняется в момент обращения);</a:t>
            </a:r>
          </a:p>
          <a:p>
            <a:pPr marL="171450" indent="-171450" algn="just">
              <a:buFontTx/>
              <a:buChar char="-"/>
            </a:pP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копии* паспорта или иного документа, удостоверяющего личность участника Программы;</a:t>
            </a:r>
          </a:p>
          <a:p>
            <a:pPr marL="171450" indent="-171450" algn="just">
              <a:buFontTx/>
              <a:buChar char="-"/>
            </a:pP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копии* свидетельства участника Программы;</a:t>
            </a:r>
          </a:p>
          <a:p>
            <a:pPr marL="171450" indent="-171450" algn="just">
              <a:buFontTx/>
              <a:buChar char="-"/>
            </a:pP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согласие на обработку персональных данных (заполняется в момент обращения);</a:t>
            </a:r>
          </a:p>
          <a:p>
            <a:pPr marL="171450" indent="-171450" algn="just">
              <a:buFontTx/>
              <a:buChar char="-"/>
            </a:pP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реквизиты счета, открытого в кредитной организации.</a:t>
            </a:r>
          </a:p>
          <a:p>
            <a:pPr marL="171450" indent="-171450" algn="just">
              <a:buFontTx/>
              <a:buChar char="-"/>
            </a:pPr>
            <a:endParaRPr lang="ru-RU" sz="1050" dirty="0">
              <a:latin typeface="Times New Roman" pitchFamily="18" charset="0"/>
              <a:cs typeface="Times New Roman" pitchFamily="18" charset="0"/>
            </a:endParaRPr>
          </a:p>
          <a:p>
            <a:pPr marL="171450" indent="-171450" algn="just">
              <a:buFontTx/>
              <a:buChar char="-"/>
            </a:pPr>
            <a:endParaRPr lang="ru-RU" sz="1050" dirty="0" smtClean="0">
              <a:latin typeface="Times New Roman" pitchFamily="18" charset="0"/>
              <a:cs typeface="Times New Roman" pitchFamily="18" charset="0"/>
            </a:endParaRPr>
          </a:p>
          <a:p>
            <a:pPr marL="171450" indent="-171450" algn="just">
              <a:buFontTx/>
              <a:buChar char="-"/>
            </a:pP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121443" y="6536377"/>
            <a:ext cx="453102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* с предъявлением оригинала документа </a:t>
            </a:r>
            <a:endParaRPr lang="ru-RU" sz="13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144106" y="1377206"/>
            <a:ext cx="47618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Порядок предоставления установлен Постановлением Правительства Новгородской области </a:t>
            </a:r>
            <a:r>
              <a:rPr lang="ru-RU" sz="12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 01.07.2019 № 252</a:t>
            </a:r>
            <a:endParaRPr lang="ru-RU" sz="1200" b="1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209702" y="3633238"/>
            <a:ext cx="2784519" cy="2604075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ru-RU">
              <a:solidFill>
                <a:prstClr val="white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91791" y="3988861"/>
            <a:ext cx="2184242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76213" algn="ctr"/>
            <a:r>
              <a:rPr lang="ru-RU" sz="1300" b="1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ВНИМАНИЕ! </a:t>
            </a:r>
          </a:p>
          <a:p>
            <a:pPr indent="176213" algn="ctr"/>
            <a:r>
              <a:rPr lang="ru-RU" sz="13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Все выплаты </a:t>
            </a:r>
            <a:r>
              <a:rPr lang="ru-RU" sz="13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осуществляются ГОКУ «Центр </a:t>
            </a:r>
            <a:r>
              <a:rPr lang="ru-RU" sz="13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 организации социального обслуживания и предоставления социальных выплат» (адреса см. на обороте)</a:t>
            </a:r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" name="Picture 3" descr="C:\Users\vlv\Desktop\ПАМЯТКИ ПЕРЕСЕЛЕНИЕ 2019\depositphotos_1512124-stock-photo-rouble-one-thousand-rouble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79" b="97656" l="183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0480" y="3769618"/>
            <a:ext cx="1770010" cy="2467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0932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Скругленный прямоугольник 29"/>
          <p:cNvSpPr/>
          <p:nvPr/>
        </p:nvSpPr>
        <p:spPr>
          <a:xfrm>
            <a:off x="4718974" y="32305"/>
            <a:ext cx="4992555" cy="467862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ru-RU">
              <a:solidFill>
                <a:prstClr val="white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5246905"/>
              </p:ext>
            </p:extLst>
          </p:nvPr>
        </p:nvGraphicFramePr>
        <p:xfrm>
          <a:off x="4597604" y="550522"/>
          <a:ext cx="5235294" cy="6211176"/>
        </p:xfrm>
        <a:graphic>
          <a:graphicData uri="http://schemas.openxmlformats.org/drawingml/2006/table">
            <a:tbl>
              <a:tblPr firstRow="1" firstCol="1" bandRow="1">
                <a:tableStyleId>{8A107856-5554-42FB-B03E-39F5DBC370BA}</a:tableStyleId>
              </a:tblPr>
              <a:tblGrid>
                <a:gridCol w="5235294"/>
              </a:tblGrid>
              <a:tr h="530315">
                <a:tc>
                  <a:txBody>
                    <a:bodyPr/>
                    <a:lstStyle/>
                    <a:p>
                      <a:pPr marL="182563" marR="0" indent="0" algn="l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 smtClean="0">
                          <a:effectLst/>
                        </a:rPr>
                        <a:t>г. Великий Новгород, ул. Большая Санкт-Петербургская, д.118 кор. 2</a:t>
                      </a:r>
                      <a:r>
                        <a:rPr lang="ru-RU" sz="1050" baseline="0" dirty="0" smtClean="0">
                          <a:effectLst/>
                        </a:rPr>
                        <a:t> (</a:t>
                      </a:r>
                      <a:r>
                        <a:rPr lang="ru-RU" sz="1050" dirty="0" smtClean="0">
                          <a:effectLst/>
                        </a:rPr>
                        <a:t>для жителей Новгородского района)</a:t>
                      </a:r>
                      <a:r>
                        <a:rPr lang="ru-RU" sz="1050" baseline="0" dirty="0" smtClean="0">
                          <a:effectLst/>
                        </a:rPr>
                        <a:t> </a:t>
                      </a:r>
                      <a:r>
                        <a:rPr lang="ru-RU" sz="1050" dirty="0" smtClean="0">
                          <a:effectLst/>
                        </a:rPr>
                        <a:t>тел. 8(816 2) 64-02-09, 8(816 2) 64-27-59 </a:t>
                      </a:r>
                      <a:endParaRPr lang="ru-RU" sz="105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marL="0" indent="182563" algn="l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</a:rPr>
                        <a:t>г. Великий Новгород,</a:t>
                      </a:r>
                      <a:r>
                        <a:rPr lang="ru-RU" sz="1050" baseline="0" dirty="0" smtClean="0">
                          <a:effectLst/>
                        </a:rPr>
                        <a:t> ул. Псковская, д. 22, тел. 8(8162) 73-47-42 (для жителей   </a:t>
                      </a:r>
                    </a:p>
                    <a:p>
                      <a:pPr marL="0" indent="182563" algn="l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ru-RU" sz="1050" baseline="0" dirty="0" smtClean="0">
                          <a:effectLst/>
                        </a:rPr>
                        <a:t>Великого Новгорода) </a:t>
                      </a:r>
                      <a:endParaRPr lang="ru-RU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marL="0" marR="0" lvl="0" indent="182563" algn="l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п. Батецкий, ул. Советская, 39а, тел. 8(816 61) 22-120</a:t>
                      </a:r>
                      <a:endParaRPr kumimoji="0" lang="ru-RU" sz="105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marL="0" indent="182563" algn="l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</a:rPr>
                        <a:t>г. Боровичи, ул. 9 января, д.27, тел. 8(816 64) 42-143</a:t>
                      </a:r>
                      <a:endParaRPr lang="ru-RU" sz="105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marL="0" indent="182563" algn="l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</a:rPr>
                        <a:t>г. Валдай, пр. Комсомольский, д.3, тел. 8(816 66) 22-178</a:t>
                      </a:r>
                      <a:endParaRPr lang="ru-RU" sz="105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marL="0" indent="182563" algn="l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</a:rPr>
                        <a:t>п. Волот, ул. Комсомольская, д.17б, тел. 8(816 62) 61-764</a:t>
                      </a:r>
                      <a:endParaRPr lang="ru-RU" sz="105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39081">
                <a:tc>
                  <a:txBody>
                    <a:bodyPr/>
                    <a:lstStyle/>
                    <a:p>
                      <a:pPr marL="0" indent="182563" algn="l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</a:rPr>
                        <a:t>п. Демянск, ул. 1-го Мая, д.63, тел. 8(816 51) 42-168</a:t>
                      </a:r>
                      <a:endParaRPr lang="ru-RU" sz="105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39081">
                <a:tc>
                  <a:txBody>
                    <a:bodyPr/>
                    <a:lstStyle/>
                    <a:p>
                      <a:pPr marL="0" indent="182563" algn="l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</a:rPr>
                        <a:t>п. Крестцы, Советская пл., д.1, тел. 8(816 59) 54-162</a:t>
                      </a:r>
                      <a:endParaRPr lang="ru-RU" sz="105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3926">
                <a:tc>
                  <a:txBody>
                    <a:bodyPr/>
                    <a:lstStyle/>
                    <a:p>
                      <a:pPr marL="0" indent="182563" algn="l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</a:rPr>
                        <a:t>п. Любытино, ул. Советов, д.29, тел. 8(816 68) 61-632</a:t>
                      </a:r>
                      <a:endParaRPr lang="ru-RU" sz="105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39081">
                <a:tc>
                  <a:txBody>
                    <a:bodyPr/>
                    <a:lstStyle/>
                    <a:p>
                      <a:pPr marL="0" indent="182563" algn="l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</a:rPr>
                        <a:t>г. Малая Вишера, ул. Революции, д.27, тел. 8(816 60) 33-569</a:t>
                      </a:r>
                      <a:endParaRPr lang="ru-RU" sz="105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4975">
                <a:tc>
                  <a:txBody>
                    <a:bodyPr/>
                    <a:lstStyle/>
                    <a:p>
                      <a:pPr marL="0" indent="182563" algn="l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</a:rPr>
                        <a:t>с. Марёво, ул. Советов, д.27,</a:t>
                      </a:r>
                      <a:r>
                        <a:rPr lang="ru-RU" sz="1050" baseline="0" dirty="0" smtClean="0">
                          <a:effectLst/>
                        </a:rPr>
                        <a:t> тел. 8(816 63) 21-472</a:t>
                      </a:r>
                      <a:endParaRPr lang="ru-RU" sz="105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marL="0" indent="182563" algn="l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</a:rPr>
                        <a:t>с. Мошенское, ул. Физкультуры, д.7, тел. 8(816 53) 63-066</a:t>
                      </a:r>
                      <a:endParaRPr lang="ru-RU" sz="105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marL="0" indent="182563" algn="l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</a:rPr>
                        <a:t>г. Окуловка, ул. Кирова, д.9,тел. 8(816 57) 21-786</a:t>
                      </a:r>
                      <a:endParaRPr lang="ru-RU" sz="105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marL="0" indent="182563" algn="l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</a:rPr>
                        <a:t>п. Парфино, ул. К.Маркса, д.60,тел. 8(816 50) 61-484</a:t>
                      </a:r>
                      <a:endParaRPr lang="ru-RU" sz="105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marL="0" indent="182563" algn="l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г. Пестово, ул. Советская, </a:t>
                      </a:r>
                      <a:r>
                        <a:rPr lang="ru-RU" sz="1050" dirty="0" smtClean="0">
                          <a:effectLst/>
                        </a:rPr>
                        <a:t>д.8, тел. 8(816 69) 52-443</a:t>
                      </a:r>
                      <a:endParaRPr lang="ru-RU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4975">
                <a:tc>
                  <a:txBody>
                    <a:bodyPr/>
                    <a:lstStyle/>
                    <a:p>
                      <a:pPr marL="0" indent="182563" algn="l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с. Поддорье, ул. Горького, </a:t>
                      </a:r>
                      <a:r>
                        <a:rPr lang="ru-RU" sz="1050" dirty="0" smtClean="0">
                          <a:effectLst/>
                        </a:rPr>
                        <a:t>д.3, тел. 8(816 58) 71-090</a:t>
                      </a:r>
                      <a:endParaRPr lang="ru-RU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39081">
                <a:tc>
                  <a:txBody>
                    <a:bodyPr/>
                    <a:lstStyle/>
                    <a:p>
                      <a:pPr marL="0" indent="182563" algn="l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г. Сольцы, ул. Ленина, </a:t>
                      </a:r>
                      <a:r>
                        <a:rPr lang="ru-RU" sz="1050" dirty="0" smtClean="0">
                          <a:effectLst/>
                        </a:rPr>
                        <a:t>д.21, тел. 8(816 55) 31-342</a:t>
                      </a:r>
                      <a:endParaRPr lang="ru-RU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39081">
                <a:tc>
                  <a:txBody>
                    <a:bodyPr/>
                    <a:lstStyle/>
                    <a:p>
                      <a:pPr marL="0" indent="182563" algn="l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г. Старая Русса, ул. </a:t>
                      </a:r>
                      <a:r>
                        <a:rPr lang="ru-RU" sz="1050" dirty="0" smtClean="0">
                          <a:effectLst/>
                        </a:rPr>
                        <a:t>Советская наб.,д.1, тел. 8(816 52) 52-481</a:t>
                      </a:r>
                      <a:endParaRPr lang="ru-RU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39081">
                <a:tc>
                  <a:txBody>
                    <a:bodyPr/>
                    <a:lstStyle/>
                    <a:p>
                      <a:pPr marL="0" indent="182563" algn="l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г. Холм, ул. Октябрьская, </a:t>
                      </a:r>
                      <a:r>
                        <a:rPr lang="ru-RU" sz="1050" dirty="0" smtClean="0">
                          <a:effectLst/>
                        </a:rPr>
                        <a:t>д.51/2, тел. </a:t>
                      </a:r>
                      <a:r>
                        <a:rPr lang="ru-RU" sz="1050" kern="1200" dirty="0" smtClean="0">
                          <a:effectLst/>
                        </a:rPr>
                        <a:t>8(816 54) 51-928</a:t>
                      </a:r>
                      <a:endParaRPr lang="ru-RU" sz="105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39081">
                <a:tc>
                  <a:txBody>
                    <a:bodyPr/>
                    <a:lstStyle/>
                    <a:p>
                      <a:pPr marL="0" indent="182563" algn="l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п. Хвойная, ул. Красноармейская, </a:t>
                      </a:r>
                      <a:r>
                        <a:rPr lang="ru-RU" sz="1050" dirty="0" smtClean="0">
                          <a:effectLst/>
                        </a:rPr>
                        <a:t>д.11,      тел. 8(816-67) 55-074</a:t>
                      </a:r>
                      <a:endParaRPr lang="ru-RU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39081">
                <a:tc>
                  <a:txBody>
                    <a:bodyPr/>
                    <a:lstStyle/>
                    <a:p>
                      <a:pPr marL="0" marR="0" indent="182563" algn="l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>
                          <a:effectLst/>
                        </a:rPr>
                        <a:t>г. Чудово, ул. Гречишникова, </a:t>
                      </a:r>
                      <a:r>
                        <a:rPr lang="ru-RU" sz="1050" dirty="0" smtClean="0">
                          <a:effectLst/>
                        </a:rPr>
                        <a:t>д.1, , тел. 8(816 65) 54-673</a:t>
                      </a:r>
                      <a:endParaRPr lang="ru-RU" sz="105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39081">
                <a:tc>
                  <a:txBody>
                    <a:bodyPr/>
                    <a:lstStyle/>
                    <a:p>
                      <a:pPr marL="0" marR="0" indent="182563" algn="l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>
                          <a:effectLst/>
                        </a:rPr>
                        <a:t>п. Шимск, ул. Новгородская, </a:t>
                      </a:r>
                      <a:r>
                        <a:rPr lang="ru-RU" sz="1050" dirty="0" smtClean="0">
                          <a:effectLst/>
                        </a:rPr>
                        <a:t>д.21, , тел. 8(816 56) 54-246</a:t>
                      </a:r>
                      <a:endParaRPr lang="ru-RU" sz="105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974558" y="353972"/>
            <a:ext cx="26802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00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ru-RU" sz="13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953000" y="32305"/>
            <a:ext cx="44464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Адреса 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центров социального обслуживания 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 выплат </a:t>
            </a: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97" y="3543927"/>
            <a:ext cx="1109687" cy="106629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74557" y="3656111"/>
            <a:ext cx="35016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Консультации по вопросам предоставления мер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социальной поддержки за счет средств областного бюджета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осуществляет: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40903" y="4535670"/>
            <a:ext cx="406603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отдел труда и социального партнерства министерства труда и социальной защиты населения Новгородской области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indent="539750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тел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.: 8 (8162) 983-152, 983-190</a:t>
            </a:r>
          </a:p>
          <a:p>
            <a:pPr indent="539750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mail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trud_vn@mail.ru</a:t>
            </a: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pPr indent="539750"/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skype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ktnovg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10199" y="5858689"/>
            <a:ext cx="40660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ГОКУ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Центр по организации соц. обслуживания и предоставления социальных выплат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»:</a:t>
            </a:r>
          </a:p>
          <a:p>
            <a:pPr indent="53975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тел.: 8 (8162)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983-154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217719" y="4751434"/>
            <a:ext cx="54761" cy="45719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272481" y="6047578"/>
            <a:ext cx="54761" cy="45719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974558" y="353972"/>
            <a:ext cx="26802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0"/>
            <a:r>
              <a:rPr lang="ru-RU" sz="13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sz="1300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598627" y="71481"/>
            <a:ext cx="2758706" cy="23479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ru-RU">
              <a:solidFill>
                <a:prstClr val="white"/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10199" y="739930"/>
            <a:ext cx="3762715" cy="2803997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ru-RU">
              <a:solidFill>
                <a:prstClr val="white"/>
              </a:solidFill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272480" y="319785"/>
            <a:ext cx="4134459" cy="2213957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ru-RU">
              <a:solidFill>
                <a:prstClr val="white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86798" y="449572"/>
            <a:ext cx="405645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/>
            <a:r>
              <a:rPr lang="ru-RU" sz="1100" dirty="0" smtClean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Участник  </a:t>
            </a:r>
            <a:r>
              <a:rPr lang="ru-RU" sz="1100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Государственной программы и члены его семьи имеют право на получение </a:t>
            </a:r>
            <a:r>
              <a:rPr lang="ru-RU" sz="1100" dirty="0" smtClean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социальной </a:t>
            </a:r>
            <a:r>
              <a:rPr lang="ru-RU" sz="1100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поддержки </a:t>
            </a:r>
            <a:r>
              <a:rPr lang="ru-RU" sz="1100" dirty="0" smtClean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за счет средств </a:t>
            </a:r>
            <a:r>
              <a:rPr lang="ru-RU" sz="1100" u="sng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федерального бюджета</a:t>
            </a:r>
            <a:r>
              <a:rPr lang="ru-RU" sz="1100" dirty="0" smtClean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100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в том числе:</a:t>
            </a:r>
          </a:p>
          <a:p>
            <a:pPr latinLnBrk="0"/>
            <a:r>
              <a:rPr lang="ru-RU" sz="1100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а) на компенсацию </a:t>
            </a:r>
            <a:r>
              <a:rPr lang="ru-RU" sz="1100" dirty="0" smtClean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расходов на </a:t>
            </a:r>
            <a:r>
              <a:rPr lang="ru-RU" sz="1100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переезд к будущему месту </a:t>
            </a:r>
            <a:r>
              <a:rPr lang="ru-RU" sz="1100" dirty="0" smtClean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проживания;</a:t>
            </a:r>
          </a:p>
          <a:p>
            <a:pPr latinLnBrk="0"/>
            <a:r>
              <a:rPr lang="ru-RU" sz="1100" dirty="0" smtClean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1100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) на компенсацию </a:t>
            </a:r>
            <a:r>
              <a:rPr lang="ru-RU" sz="1100" dirty="0" smtClean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расходов </a:t>
            </a:r>
            <a:r>
              <a:rPr lang="ru-RU" sz="1100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на уплату государственной пошлины за оформление документов, определяющих правовой статус переселенцев на территории Российской </a:t>
            </a:r>
            <a:r>
              <a:rPr lang="ru-RU" sz="1100" dirty="0" smtClean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Федерации</a:t>
            </a:r>
            <a:r>
              <a:rPr lang="ru-RU" sz="1100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;</a:t>
            </a:r>
            <a:endParaRPr lang="ru-RU" sz="1100" dirty="0" smtClean="0"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atinLnBrk="0"/>
            <a:r>
              <a:rPr lang="ru-RU" sz="1100" dirty="0" smtClean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1100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) на получение </a:t>
            </a:r>
            <a:r>
              <a:rPr lang="ru-RU" sz="1100" dirty="0" smtClean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подъемных (20 000 руб. участнику Программы, 10 000 руб. членам семьи участника).</a:t>
            </a:r>
            <a:endParaRPr lang="ru-RU" sz="1100" dirty="0"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690749" y="71482"/>
            <a:ext cx="9396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0"/>
            <a:r>
              <a:rPr lang="ru-RU" sz="1400" b="1" dirty="0" smtClean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ВАЖНО!</a:t>
            </a:r>
            <a:endParaRPr lang="ru-RU" sz="1400" b="1" dirty="0"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55354" y="2636913"/>
            <a:ext cx="37687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/>
            <a:r>
              <a:rPr lang="ru-RU" sz="1100" dirty="0" smtClean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Выплаты осуществляются </a:t>
            </a:r>
            <a:r>
              <a:rPr lang="ru-RU" sz="1100" b="1" dirty="0" smtClean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Управлением по вопросам миграции УМВД России по Новгородской области: </a:t>
            </a:r>
          </a:p>
          <a:p>
            <a:pPr latinLnBrk="0"/>
            <a:r>
              <a:rPr lang="ru-RU" sz="1100" b="1" dirty="0" smtClean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Адрес: </a:t>
            </a:r>
            <a:r>
              <a:rPr lang="ru-RU" sz="1100" dirty="0" smtClean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г. Великий Новгород, ул. Людогоща, д.5; тел.  (816-2)  980-613</a:t>
            </a:r>
            <a:endParaRPr lang="ru-RU" sz="1100" dirty="0"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5349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1703</TotalTime>
  <Words>807</Words>
  <Application>Microsoft Office PowerPoint</Application>
  <PresentationFormat>Лист A4 (210x297 мм)</PresentationFormat>
  <Paragraphs>68</Paragraphs>
  <Slides>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Вересова Л.В.</dc:creator>
  <cp:lastModifiedBy>Вересова Л.В.</cp:lastModifiedBy>
  <cp:revision>127</cp:revision>
  <cp:lastPrinted>2019-07-02T11:38:52Z</cp:lastPrinted>
  <dcterms:created xsi:type="dcterms:W3CDTF">2016-08-08T08:01:48Z</dcterms:created>
  <dcterms:modified xsi:type="dcterms:W3CDTF">2019-08-16T13:51:53Z</dcterms:modified>
</cp:coreProperties>
</file>