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19"/>
  </p:notesMasterIdLst>
  <p:handoutMasterIdLst>
    <p:handoutMasterId r:id="rId20"/>
  </p:handoutMasterIdLst>
  <p:sldIdLst>
    <p:sldId id="259" r:id="rId2"/>
    <p:sldId id="263" r:id="rId3"/>
    <p:sldId id="268" r:id="rId4"/>
    <p:sldId id="270" r:id="rId5"/>
    <p:sldId id="269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79" r:id="rId15"/>
    <p:sldId id="281" r:id="rId16"/>
    <p:sldId id="284" r:id="rId17"/>
    <p:sldId id="285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34840"/>
    <a:srgbClr val="008DD2"/>
    <a:srgbClr val="6666FF"/>
    <a:srgbClr val="FEE9E8"/>
    <a:srgbClr val="F9A5A1"/>
    <a:srgbClr val="AFABAB"/>
    <a:srgbClr val="EE6017"/>
    <a:srgbClr val="F0494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2" autoAdjust="0"/>
    <p:restoredTop sz="94660" autoAdjust="0"/>
  </p:normalViewPr>
  <p:slideViewPr>
    <p:cSldViewPr snapToGrid="0">
      <p:cViewPr>
        <p:scale>
          <a:sx n="83" d="100"/>
          <a:sy n="83" d="100"/>
        </p:scale>
        <p:origin x="-276" y="-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9BEEBC0-3400-4052-9C3C-3B46F3C77662}" type="datetimeFigureOut">
              <a:rPr lang="ru-RU"/>
              <a:pPr>
                <a:defRPr/>
              </a:pPr>
              <a:t>02.12.2020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90500F6-4A3D-4ABD-B509-608DB8021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1A9643A-4D25-428F-9B44-09DC6F22DB71}" type="datetimeFigureOut">
              <a:rPr lang="ru-RU"/>
              <a:pPr>
                <a:defRPr/>
              </a:pPr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30809FA-117E-42A4-994E-09E4EFE2E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97A84-A9D4-433B-B215-2175809B3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625E9-03BD-4640-8DC5-1F069F963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33602-DFFC-4992-A4FB-64E76A256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6273D-E016-4EF8-8DD1-C8592FD2C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08220-CA1A-428F-A9FD-DAD95E4E82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D7A41-35B4-4FBA-AD9C-EFE6B6603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ECFE8-3F38-4E58-B6E3-47CB82C35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712F7-94B3-40D4-ACDE-5B56D8327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B9BDB-B266-404F-B2E5-A2DC10EE29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9198A-57D8-424D-85B1-614EBE4F3C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D580-51EF-4A61-AED1-685959D46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2BA2D2-65CA-4BA0-B454-ED9C4EA936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  <p:sldLayoutId id="2147483683" r:id="rId12"/>
    <p:sldLayoutId id="2147483684" r:id="rId13"/>
    <p:sldLayoutId id="2147483685" r:id="rId14"/>
    <p:sldLayoutId id="2147483686" r:id="rId15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6075" y="217488"/>
            <a:ext cx="6810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 txBox="1">
            <a:spLocks/>
          </p:cNvSpPr>
          <p:nvPr/>
        </p:nvSpPr>
        <p:spPr bwMode="auto">
          <a:xfrm>
            <a:off x="806450" y="1501775"/>
            <a:ext cx="750887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</a:pPr>
            <a:endParaRPr lang="ru-RU" sz="2400" b="1">
              <a:solidFill>
                <a:srgbClr val="008DD2"/>
              </a:solidFill>
              <a:cs typeface="Arial" charset="0"/>
              <a:sym typeface="Rasa Medium"/>
            </a:endParaRPr>
          </a:p>
          <a:p>
            <a:pPr defTabSz="914400">
              <a:lnSpc>
                <a:spcPct val="90000"/>
              </a:lnSpc>
            </a:pPr>
            <a:r>
              <a:rPr lang="ru-RU" sz="2400" b="1">
                <a:solidFill>
                  <a:srgbClr val="008DD2"/>
                </a:solidFill>
                <a:cs typeface="Arial" charset="0"/>
                <a:sym typeface="Rasa Medium"/>
              </a:rPr>
              <a:t>Разработка проектов организации дорожного движения ООО «ИнжДорМост»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476625" y="500063"/>
            <a:ext cx="4638675" cy="2667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1400" spc="40" smtClean="0">
                <a:solidFill>
                  <a:srgbClr val="008DD2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sz="1400" spc="40">
              <a:solidFill>
                <a:srgbClr val="008D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67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936625" y="1257300"/>
            <a:ext cx="8207375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ул. Нехинская, д. 34, д. 101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25488" y="1357313"/>
            <a:ext cx="7521575" cy="504825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Определение треугольнков видимости согласно ГОСТ Р 58653-2019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6763" y="1528763"/>
            <a:ext cx="7450137" cy="4945062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638175" y="365125"/>
            <a:ext cx="78867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Моделирование транспортных потоков</a:t>
            </a:r>
          </a:p>
        </p:txBody>
      </p:sp>
      <p:pic>
        <p:nvPicPr>
          <p:cNvPr id="45063" name="Picture 7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96913" y="1652588"/>
            <a:ext cx="3937000" cy="2378075"/>
          </a:xfrm>
          <a:noFill/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8213" y="1725613"/>
            <a:ext cx="387191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3" y="4206875"/>
            <a:ext cx="39941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4262438"/>
            <a:ext cx="3887788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8" name="Rectangle 12"/>
          <p:cNvSpPr>
            <a:spLocks/>
          </p:cNvSpPr>
          <p:nvPr/>
        </p:nvSpPr>
        <p:spPr bwMode="auto">
          <a:xfrm>
            <a:off x="641350" y="1233488"/>
            <a:ext cx="85026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r>
              <a:rPr lang="ru-RU">
                <a:cs typeface="Arial" charset="0"/>
              </a:rPr>
              <a:t>Пересечение ул. Нехинская – Белова – Октябрьская (существующая схема)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>
          <a:xfrm>
            <a:off x="638175" y="365125"/>
            <a:ext cx="78867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Результаты моделирования</a:t>
            </a: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641350" y="1233488"/>
            <a:ext cx="85026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endParaRPr lang="ru-RU">
              <a:cs typeface="Arial" charset="0"/>
            </a:endParaRPr>
          </a:p>
        </p:txBody>
      </p:sp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325" y="1290638"/>
            <a:ext cx="6573838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>
          <a:xfrm>
            <a:off x="638175" y="365125"/>
            <a:ext cx="78867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Моделирование транспортных потоков</a:t>
            </a:r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641350" y="1233488"/>
            <a:ext cx="85026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r>
              <a:rPr lang="ru-RU">
                <a:cs typeface="Arial" charset="0"/>
              </a:rPr>
              <a:t>Пересечение ул. Нехинская – Белова – Октябрьская (перспективная схема)</a:t>
            </a:r>
          </a:p>
        </p:txBody>
      </p:sp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963" y="1649413"/>
            <a:ext cx="3844925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25" y="1677988"/>
            <a:ext cx="3871913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" y="4189413"/>
            <a:ext cx="3808413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9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5525" y="4260850"/>
            <a:ext cx="3954463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 idx="4294967295"/>
          </p:nvPr>
        </p:nvSpPr>
        <p:spPr>
          <a:xfrm>
            <a:off x="638175" y="365125"/>
            <a:ext cx="78867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Примеры решений организации дорожного движения</a:t>
            </a:r>
          </a:p>
        </p:txBody>
      </p:sp>
      <p:sp>
        <p:nvSpPr>
          <p:cNvPr id="48131" name="Rectangle 3"/>
          <p:cNvSpPr>
            <a:spLocks/>
          </p:cNvSpPr>
          <p:nvPr/>
        </p:nvSpPr>
        <p:spPr bwMode="auto">
          <a:xfrm>
            <a:off x="641350" y="1233488"/>
            <a:ext cx="85026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endParaRPr lang="ru-RU">
              <a:cs typeface="Arial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513" y="1946275"/>
            <a:ext cx="8234362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660400" y="1346200"/>
            <a:ext cx="7748588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r>
              <a:rPr lang="ru-RU">
                <a:cs typeface="Arial" charset="0"/>
              </a:rPr>
              <a:t>ул. Б.Санкт-Петербургская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>
          <a:xfrm>
            <a:off x="638175" y="365125"/>
            <a:ext cx="78867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Примеры решений организации дорожного движения</a:t>
            </a:r>
          </a:p>
        </p:txBody>
      </p:sp>
      <p:sp>
        <p:nvSpPr>
          <p:cNvPr id="51203" name="Rectangle 3"/>
          <p:cNvSpPr>
            <a:spLocks/>
          </p:cNvSpPr>
          <p:nvPr/>
        </p:nvSpPr>
        <p:spPr bwMode="auto">
          <a:xfrm>
            <a:off x="641350" y="1233488"/>
            <a:ext cx="85026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endParaRPr lang="ru-RU">
              <a:cs typeface="Arial" charset="0"/>
            </a:endParaRPr>
          </a:p>
        </p:txBody>
      </p:sp>
      <p:sp>
        <p:nvSpPr>
          <p:cNvPr id="51205" name="Rectangle 5"/>
          <p:cNvSpPr>
            <a:spLocks/>
          </p:cNvSpPr>
          <p:nvPr/>
        </p:nvSpPr>
        <p:spPr bwMode="auto">
          <a:xfrm>
            <a:off x="660400" y="1346200"/>
            <a:ext cx="7748588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r>
              <a:rPr lang="ru-RU">
                <a:cs typeface="Arial" charset="0"/>
              </a:rPr>
              <a:t>ул. Большая Московская</a:t>
            </a: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1973263"/>
            <a:ext cx="7942263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 idx="4294967295"/>
          </p:nvPr>
        </p:nvSpPr>
        <p:spPr>
          <a:xfrm>
            <a:off x="638175" y="365125"/>
            <a:ext cx="7886700" cy="1325563"/>
          </a:xfrm>
        </p:spPr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Примеры решений организации дорожного движения</a:t>
            </a:r>
          </a:p>
        </p:txBody>
      </p:sp>
      <p:sp>
        <p:nvSpPr>
          <p:cNvPr id="52227" name="Rectangle 3"/>
          <p:cNvSpPr>
            <a:spLocks/>
          </p:cNvSpPr>
          <p:nvPr/>
        </p:nvSpPr>
        <p:spPr bwMode="auto">
          <a:xfrm>
            <a:off x="641350" y="1233488"/>
            <a:ext cx="85026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endParaRPr lang="ru-RU">
              <a:cs typeface="Arial" charset="0"/>
            </a:endParaRPr>
          </a:p>
        </p:txBody>
      </p:sp>
      <p:sp>
        <p:nvSpPr>
          <p:cNvPr id="52229" name="Rectangle 5"/>
          <p:cNvSpPr>
            <a:spLocks/>
          </p:cNvSpPr>
          <p:nvPr/>
        </p:nvSpPr>
        <p:spPr bwMode="auto">
          <a:xfrm>
            <a:off x="660400" y="1346200"/>
            <a:ext cx="7748588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0000"/>
              </a:lnSpc>
            </a:pPr>
            <a:r>
              <a:rPr lang="ru-RU">
                <a:cs typeface="Arial" charset="0"/>
              </a:rPr>
              <a:t>пр. Мира – А.Корсунова</a:t>
            </a: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030413"/>
            <a:ext cx="80899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6"/>
          <p:cNvSpPr>
            <a:spLocks noGrp="1"/>
          </p:cNvSpPr>
          <p:nvPr>
            <p:ph type="title" idx="4294967295"/>
          </p:nvPr>
        </p:nvSpPr>
        <p:spPr>
          <a:xfrm>
            <a:off x="800100" y="1497013"/>
            <a:ext cx="8343900" cy="1236662"/>
          </a:xfrm>
        </p:spPr>
        <p:txBody>
          <a:bodyPr anchor="t"/>
          <a:lstStyle/>
          <a:p>
            <a:r>
              <a:rPr lang="ru-RU" sz="24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Разработка мероприятий повышения безопасности</a:t>
            </a:r>
            <a:br>
              <a:rPr lang="ru-RU" sz="2400" b="1" smtClean="0">
                <a:solidFill>
                  <a:srgbClr val="008DD2"/>
                </a:solidFill>
                <a:latin typeface="Arial" charset="0"/>
                <a:cs typeface="Arial" charset="0"/>
              </a:rPr>
            </a:br>
            <a:r>
              <a:rPr lang="ru-RU" sz="24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дорожного движения на опорной сети дорог</a:t>
            </a: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809625" y="2759075"/>
            <a:ext cx="4479925" cy="3597275"/>
          </a:xfrm>
          <a:prstGeom prst="rect">
            <a:avLst/>
          </a:prstGeom>
        </p:spPr>
        <p:txBody>
          <a:bodyPr/>
          <a:lstStyle/>
          <a:p>
            <a:pPr marL="11113" defTabSz="914400"/>
            <a:r>
              <a:rPr lang="ru-RU" sz="1400">
                <a:solidFill>
                  <a:srgbClr val="3B3838"/>
                </a:solidFill>
                <a:ea typeface="DejaVu Sans" pitchFamily="34" charset="0"/>
                <a:cs typeface="Arial" charset="0"/>
              </a:rPr>
              <a:t>. </a:t>
            </a:r>
          </a:p>
          <a:p>
            <a:pPr marL="11113" defTabSz="914400"/>
            <a:endParaRPr lang="ru-RU" sz="1400">
              <a:solidFill>
                <a:srgbClr val="3B3838"/>
              </a:solidFill>
              <a:ea typeface="DejaVu Sans" pitchFamily="34" charset="0"/>
              <a:cs typeface="Arial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3250" y="222250"/>
            <a:ext cx="12954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5000" dirty="0" smtClean="0">
                <a:solidFill>
                  <a:schemeClr val="bg2">
                    <a:lumMod val="75000"/>
                  </a:schemeClr>
                </a:solidFill>
              </a:rPr>
              <a:t> 0</a:t>
            </a:r>
            <a:r>
              <a:rPr lang="en-US" altLang="ru-RU" sz="5000" dirty="0">
                <a:solidFill>
                  <a:srgbClr val="008DD2"/>
                </a:solidFill>
              </a:rPr>
              <a:t>2</a:t>
            </a:r>
            <a:endParaRPr lang="ru-RU" altLang="ru-RU" sz="5000" dirty="0">
              <a:solidFill>
                <a:srgbClr val="008DD2"/>
              </a:solidFill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6075" y="217488"/>
            <a:ext cx="6810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476625" y="500063"/>
            <a:ext cx="4638675" cy="2667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1400" spc="40" smtClean="0">
                <a:solidFill>
                  <a:srgbClr val="008DD2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sz="1400" spc="40">
              <a:solidFill>
                <a:srgbClr val="008D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36625" y="1257300"/>
            <a:ext cx="8207375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868363" y="3486150"/>
            <a:ext cx="82756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ru-RU"/>
              <a:t>Анализ причин и условий возникновения дорожно-транспортных</a:t>
            </a:r>
          </a:p>
          <a:p>
            <a:pPr defTabSz="914400"/>
            <a:r>
              <a:rPr lang="ru-RU"/>
              <a:t>происшествий выполнен на основании данных, полученных на официальном веб сайте «ГУОБДД МВД России» - http://stat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Примеры разработки мероприятий по БДД в местах концентрации ДТП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1800" smtClean="0">
                <a:latin typeface="Arial" charset="0"/>
              </a:rPr>
              <a:t>ул.Б.С.Петербургская, (пл.Строителей)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308225"/>
            <a:ext cx="746918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Интенсивность транспортных потоков (пл.Строителей)</a:t>
            </a:r>
          </a:p>
        </p:txBody>
      </p:sp>
      <p:pic>
        <p:nvPicPr>
          <p:cNvPr id="36870" name="Picture 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0" y="1825625"/>
            <a:ext cx="8156575" cy="45005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8378825" cy="1325563"/>
          </a:xfrm>
        </p:spPr>
        <p:txBody>
          <a:bodyPr/>
          <a:lstStyle/>
          <a:p>
            <a:r>
              <a:rPr lang="ru-RU" sz="24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Перспективная</a:t>
            </a:r>
            <a:r>
              <a:rPr lang="ru-RU" sz="2800" smtClean="0"/>
              <a:t> </a:t>
            </a:r>
            <a:r>
              <a:rPr lang="ru-RU" sz="24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схема организации дорожного движения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450" y="1058863"/>
            <a:ext cx="5561013" cy="5654675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ул. Ломоносова, д.20, кор.1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28663" y="1471613"/>
            <a:ext cx="7427912" cy="4718050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Предложения по повышению БДД</a:t>
            </a:r>
          </a:p>
        </p:txBody>
      </p:sp>
      <p:sp>
        <p:nvSpPr>
          <p:cNvPr id="39939" name="Rectangle 3"/>
          <p:cNvSpPr>
            <a:spLocks noGrp="1"/>
          </p:cNvSpPr>
          <p:nvPr>
            <p:ph type="body" idx="4294967295"/>
          </p:nvPr>
        </p:nvSpPr>
        <p:spPr>
          <a:xfrm>
            <a:off x="663575" y="1643063"/>
            <a:ext cx="7770813" cy="488791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smtClean="0">
                <a:latin typeface="Arial" charset="0"/>
              </a:rPr>
              <a:t>Для повышения уровня безопасности пешеходов на участке 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smtClean="0">
                <a:latin typeface="Arial" charset="0"/>
              </a:rPr>
              <a:t>ул. Ломоносова, д.20 в перспективную схему организации дорожного движения внесены следующие предложения: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smtClean="0">
              <a:latin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smtClean="0">
                <a:latin typeface="Arial" charset="0"/>
              </a:rPr>
              <a:t>• по переносу пешеходного перехода с северного на южный подход ул.Ломоносова, для снижения конфликтных точек пешеходов и транспортных средств движущихся по ул.Ломоносова и выезжающих с ул.Боткина;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smtClean="0">
              <a:latin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smtClean="0">
                <a:latin typeface="Arial" charset="0"/>
              </a:rPr>
              <a:t>• устройство приподнятого пешеходного перехода и установкой пешеходных светофоров типа Т7;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smtClean="0">
              <a:latin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smtClean="0">
                <a:latin typeface="Arial" charset="0"/>
              </a:rPr>
              <a:t>• установку дополнительных источников освещения;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smtClean="0">
              <a:latin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smtClean="0">
                <a:latin typeface="Arial" charset="0"/>
              </a:rPr>
              <a:t>• предусмотреть установку комплекса фото-видео фиксации нарушений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Существующая схема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28650" y="2093913"/>
            <a:ext cx="7886700" cy="3814762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8DD2"/>
                </a:solidFill>
                <a:latin typeface="Arial" charset="0"/>
                <a:cs typeface="Arial" charset="0"/>
              </a:rPr>
              <a:t>Перспективная схема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78100" y="1255713"/>
            <a:ext cx="5494338" cy="5367337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</TotalTime>
  <Words>200</Words>
  <Application>Microsoft Office PowerPoint</Application>
  <PresentationFormat>On-screen Show (4:3)</PresentationFormat>
  <Paragraphs>40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Calibri</vt:lpstr>
      <vt:lpstr>Arial</vt:lpstr>
      <vt:lpstr>Calibri Light</vt:lpstr>
      <vt:lpstr>Rasa Medium</vt:lpstr>
      <vt:lpstr>DejaVu Sans</vt:lpstr>
      <vt:lpstr>Специальное оформление</vt:lpstr>
      <vt:lpstr>Специальное оформление</vt:lpstr>
      <vt:lpstr>Специальное оформление</vt:lpstr>
      <vt:lpstr>Специальное оформление</vt:lpstr>
      <vt:lpstr>Специальное оформление</vt:lpstr>
      <vt:lpstr>Слайд 1</vt:lpstr>
      <vt:lpstr>Разработка мероприятий повышения безопасности дорожного движения на опорной сети дорог</vt:lpstr>
      <vt:lpstr>Примеры разработки мероприятий по БДД в местах концентрации ДТП</vt:lpstr>
      <vt:lpstr>Интенсивность транспортных потоков (пл.Строителей)</vt:lpstr>
      <vt:lpstr>Перспективная схема организации дорожного движения</vt:lpstr>
      <vt:lpstr>ул. Ломоносова, д.20, кор.1</vt:lpstr>
      <vt:lpstr>Предложения по повышению БДД</vt:lpstr>
      <vt:lpstr>Существующая схема</vt:lpstr>
      <vt:lpstr>Перспективная схема</vt:lpstr>
      <vt:lpstr>ул. Нехинская, д. 34, д. 101</vt:lpstr>
      <vt:lpstr>Определение треугольнков видимости согласно ГОСТ Р 58653-2019</vt:lpstr>
      <vt:lpstr>Моделирование транспортных потоков</vt:lpstr>
      <vt:lpstr>Результаты моделирования</vt:lpstr>
      <vt:lpstr>Моделирование транспортных потоков</vt:lpstr>
      <vt:lpstr>Примеры решений организации дорожного движения</vt:lpstr>
      <vt:lpstr>Примеры решений организации дорожного движения</vt:lpstr>
      <vt:lpstr>Примеры решений организации дорожного движения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Vanechek</dc:creator>
  <cp:lastModifiedBy>pif</cp:lastModifiedBy>
  <cp:revision>109</cp:revision>
  <dcterms:created xsi:type="dcterms:W3CDTF">2018-12-10T13:13:56Z</dcterms:created>
  <dcterms:modified xsi:type="dcterms:W3CDTF">2020-12-02T09:25:25Z</dcterms:modified>
</cp:coreProperties>
</file>