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5" r:id="rId2"/>
    <p:sldId id="295" r:id="rId3"/>
    <p:sldId id="278" r:id="rId4"/>
    <p:sldId id="261" r:id="rId5"/>
    <p:sldId id="280" r:id="rId6"/>
    <p:sldId id="297" r:id="rId7"/>
    <p:sldId id="296" r:id="rId8"/>
    <p:sldId id="257" r:id="rId9"/>
    <p:sldId id="268" r:id="rId10"/>
    <p:sldId id="258" r:id="rId11"/>
    <p:sldId id="293" r:id="rId12"/>
    <p:sldId id="267" r:id="rId13"/>
    <p:sldId id="292" r:id="rId14"/>
    <p:sldId id="259" r:id="rId15"/>
    <p:sldId id="294" r:id="rId16"/>
    <p:sldId id="260" r:id="rId17"/>
    <p:sldId id="271" r:id="rId18"/>
    <p:sldId id="270" r:id="rId19"/>
    <p:sldId id="272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20" autoAdjust="0"/>
  </p:normalViewPr>
  <p:slideViewPr>
    <p:cSldViewPr>
      <p:cViewPr varScale="1">
        <p:scale>
          <a:sx n="104" d="100"/>
          <a:sy n="104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CC8BF-B3C5-433D-8708-DF74E722BEA1}" type="datetimeFigureOut">
              <a:rPr lang="ru-RU" smtClean="0"/>
              <a:t>26.01.2021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74D8B-A22A-452E-8E48-13D0912976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900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882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761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079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725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322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942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719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753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545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029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885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2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601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552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458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3482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245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452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4334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15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16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993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68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61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99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97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119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811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34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085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897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340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87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78D0-5419-45FD-9163-C8122863A373}" type="datetimeFigureOut">
              <a:rPr lang="ru-RU" smtClean="0"/>
              <a:pPr/>
              <a:t>26.01.2021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69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maoukvant@mail.ru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sch13_vn@mail.r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gymn2@bk.ru" TargetMode="External"/><Relationship Id="rId5" Type="http://schemas.openxmlformats.org/officeDocument/2006/relationships/hyperlink" Target="mailto:school36vnov@3653.ru" TargetMode="External"/><Relationship Id="rId4" Type="http://schemas.openxmlformats.org/officeDocument/2006/relationships/hyperlink" Target="mailto:dna@adm.nov.ru" TargetMode="External"/><Relationship Id="rId9" Type="http://schemas.openxmlformats.org/officeDocument/2006/relationships/hyperlink" Target="mailto:garm.gimn@mail.ru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 txBox="1">
            <a:spLocks/>
          </p:cNvSpPr>
          <p:nvPr/>
        </p:nvSpPr>
        <p:spPr bwMode="auto">
          <a:xfrm>
            <a:off x="374325" y="1041924"/>
            <a:ext cx="8395349" cy="411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</a:pPr>
            <a:endParaRPr lang="ru-RU" sz="3600" b="1" dirty="0" smtClean="0">
              <a:solidFill>
                <a:srgbClr val="002060"/>
              </a:solidFill>
              <a:latin typeface="Georgia" pitchFamily="18" charset="0"/>
              <a:cs typeface="Arial" pitchFamily="34" charset="0"/>
              <a:sym typeface="Rasa Medium"/>
            </a:endParaRPr>
          </a:p>
          <a:p>
            <a:pPr algn="ctr" defTabSz="914400" eaLnBrk="1" hangingPunct="1">
              <a:lnSpc>
                <a:spcPct val="90000"/>
              </a:lnSpc>
            </a:pPr>
            <a:endParaRPr lang="ru-RU" sz="3600" b="1" dirty="0">
              <a:solidFill>
                <a:srgbClr val="002060"/>
              </a:solidFill>
              <a:latin typeface="Georgia" pitchFamily="18" charset="0"/>
              <a:cs typeface="Arial" pitchFamily="34" charset="0"/>
              <a:sym typeface="Rasa Medium"/>
            </a:endParaRPr>
          </a:p>
          <a:p>
            <a:pPr algn="ctr" defTabSz="914400" eaLnBrk="1" hangingPunct="1">
              <a:lnSpc>
                <a:spcPct val="90000"/>
              </a:lnSpc>
            </a:pP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  <a:sym typeface="Rasa Medium"/>
              </a:rPr>
              <a:t>ГОРОДСКОЕ РОДИТЕЛЬСКОЕ СОБРАНИЕ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4000" b="1" dirty="0" smtClean="0">
                <a:solidFill>
                  <a:srgbClr val="820000"/>
                </a:solidFill>
                <a:latin typeface="Georgia" pitchFamily="18" charset="0"/>
              </a:rPr>
              <a:t>От </a:t>
            </a:r>
            <a:r>
              <a:rPr lang="ru-RU" sz="4000" b="1" dirty="0">
                <a:solidFill>
                  <a:srgbClr val="820000"/>
                </a:solidFill>
                <a:latin typeface="Georgia" pitchFamily="18" charset="0"/>
              </a:rPr>
              <a:t>успехов в школе – к успешной профессиональной </a:t>
            </a:r>
            <a:r>
              <a:rPr lang="ru-RU" sz="4000" b="1" dirty="0" smtClean="0">
                <a:solidFill>
                  <a:srgbClr val="820000"/>
                </a:solidFill>
                <a:latin typeface="Georgia" pitchFamily="18" charset="0"/>
              </a:rPr>
              <a:t>карьере</a:t>
            </a:r>
            <a:endParaRPr lang="ru-RU" sz="4000" b="1" dirty="0" smtClean="0">
              <a:solidFill>
                <a:srgbClr val="820000"/>
              </a:solidFill>
              <a:latin typeface="Georgia" pitchFamily="18" charset="0"/>
              <a:cs typeface="Arial" pitchFamily="34" charset="0"/>
              <a:sym typeface="Rasa Medium"/>
            </a:endParaRPr>
          </a:p>
          <a:p>
            <a:pPr algn="ctr" eaLnBrk="1" hangingPunct="1">
              <a:lnSpc>
                <a:spcPct val="90000"/>
              </a:lnSpc>
            </a:pPr>
            <a:endParaRPr lang="ru-RU" altLang="ru-RU" sz="2000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2060"/>
                </a:solidFill>
                <a:latin typeface="Georgia" pitchFamily="18" charset="0"/>
              </a:rPr>
              <a:t>26.01.2021</a:t>
            </a:r>
          </a:p>
        </p:txBody>
      </p:sp>
      <p:pic>
        <p:nvPicPr>
          <p:cNvPr id="512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7072"/>
            <a:ext cx="9144000" cy="350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 txBox="1">
            <a:spLocks/>
          </p:cNvSpPr>
          <p:nvPr/>
        </p:nvSpPr>
        <p:spPr bwMode="auto">
          <a:xfrm>
            <a:off x="374325" y="1041924"/>
            <a:ext cx="8395349" cy="389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  <a:sym typeface="Rasa Medium"/>
              </a:rPr>
              <a:t>Система образования Великого Новгорода – место для шага вперёд</a:t>
            </a:r>
          </a:p>
          <a:p>
            <a:pPr algn="ctr" defTabSz="914400" eaLnBrk="1" hangingPunct="1">
              <a:lnSpc>
                <a:spcPct val="90000"/>
              </a:lnSpc>
            </a:pPr>
            <a:endParaRPr lang="ru-RU" sz="1600" b="1" dirty="0" smtClean="0">
              <a:solidFill>
                <a:srgbClr val="002060"/>
              </a:solidFill>
              <a:latin typeface="Georgia" pitchFamily="18" charset="0"/>
              <a:cs typeface="Arial" pitchFamily="34" charset="0"/>
              <a:sym typeface="Rasa Medium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rgbClr val="8E0000"/>
                </a:solidFill>
                <a:latin typeface="Georgia" pitchFamily="18" charset="0"/>
              </a:rPr>
              <a:t>Спикеры</a:t>
            </a:r>
            <a:r>
              <a:rPr lang="ru-RU" altLang="ru-RU" sz="2000" dirty="0" smtClean="0">
                <a:solidFill>
                  <a:srgbClr val="820000"/>
                </a:solidFill>
                <a:latin typeface="Georgia" pitchFamily="18" charset="0"/>
              </a:rPr>
              <a:t>:</a:t>
            </a:r>
            <a:r>
              <a:rPr lang="ru-RU" altLang="ru-RU" sz="2000" dirty="0" smtClean="0">
                <a:solidFill>
                  <a:schemeClr val="tx2"/>
                </a:solidFill>
                <a:latin typeface="Georgia" pitchFamily="18" charset="0"/>
              </a:rPr>
              <a:t> </a:t>
            </a:r>
            <a:r>
              <a:rPr lang="ru-RU" altLang="ru-RU" sz="3200" dirty="0">
                <a:solidFill>
                  <a:srgbClr val="002060"/>
                </a:solidFill>
                <a:latin typeface="Georgia" pitchFamily="18" charset="0"/>
              </a:rPr>
              <a:t>Ирина Львовна Шанаева,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2060"/>
                </a:solidFill>
                <a:latin typeface="Georgia" pitchFamily="18" charset="0"/>
              </a:rPr>
              <a:t>председатель </a:t>
            </a:r>
            <a:r>
              <a:rPr lang="ru-RU" altLang="ru-RU" sz="2000" dirty="0">
                <a:solidFill>
                  <a:srgbClr val="002060"/>
                </a:solidFill>
                <a:latin typeface="Georgia" pitchFamily="18" charset="0"/>
              </a:rPr>
              <a:t>комитета по </a:t>
            </a:r>
            <a:r>
              <a:rPr lang="ru-RU" altLang="ru-RU" sz="2000" dirty="0" smtClean="0">
                <a:solidFill>
                  <a:srgbClr val="002060"/>
                </a:solidFill>
                <a:latin typeface="Georgia" pitchFamily="18" charset="0"/>
              </a:rPr>
              <a:t>образованию; </a:t>
            </a:r>
            <a:endParaRPr lang="ru-RU" altLang="ru-RU" sz="2000" dirty="0">
              <a:solidFill>
                <a:srgbClr val="00206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dirty="0">
                <a:solidFill>
                  <a:srgbClr val="002060"/>
                </a:solidFill>
                <a:latin typeface="Georgia" pitchFamily="18" charset="0"/>
              </a:rPr>
              <a:t>                </a:t>
            </a:r>
            <a:endParaRPr lang="ru-RU" altLang="ru-RU" sz="2000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3200" dirty="0" smtClean="0">
                <a:solidFill>
                  <a:srgbClr val="002060"/>
                </a:solidFill>
                <a:latin typeface="Georgia" pitchFamily="18" charset="0"/>
              </a:rPr>
              <a:t>Марина </a:t>
            </a:r>
            <a:r>
              <a:rPr lang="ru-RU" altLang="ru-RU" sz="3200" dirty="0">
                <a:solidFill>
                  <a:srgbClr val="002060"/>
                </a:solidFill>
                <a:latin typeface="Georgia" pitchFamily="18" charset="0"/>
              </a:rPr>
              <a:t>Петровна </a:t>
            </a:r>
            <a:r>
              <a:rPr lang="ru-RU" altLang="ru-RU" sz="3200" dirty="0" smtClean="0">
                <a:solidFill>
                  <a:srgbClr val="002060"/>
                </a:solidFill>
                <a:latin typeface="Georgia" pitchFamily="18" charset="0"/>
              </a:rPr>
              <a:t>Воробьёва,</a:t>
            </a:r>
            <a:endParaRPr lang="ru-RU" sz="3200" dirty="0">
              <a:solidFill>
                <a:srgbClr val="002060"/>
              </a:solidFill>
              <a:latin typeface="Georgia" pitchFamily="18" charset="0"/>
              <a:sym typeface="Rasa Medium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2060"/>
                </a:solidFill>
                <a:latin typeface="Georgia" pitchFamily="18" charset="0"/>
              </a:rPr>
              <a:t>первый заместитель председателя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2060"/>
                </a:solidFill>
                <a:latin typeface="Georgia" pitchFamily="18" charset="0"/>
              </a:rPr>
              <a:t>комитета по образованию </a:t>
            </a:r>
          </a:p>
        </p:txBody>
      </p:sp>
      <p:pic>
        <p:nvPicPr>
          <p:cNvPr id="512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5144"/>
            <a:ext cx="9144000" cy="285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45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 smtClean="0">
                <a:solidFill>
                  <a:srgbClr val="008DD2"/>
                </a:solidFill>
              </a:rPr>
              <a:t>3</a:t>
            </a:r>
            <a:endParaRPr lang="ru-RU" altLang="ru-RU" sz="5000" dirty="0">
              <a:solidFill>
                <a:srgbClr val="008DD2"/>
              </a:solidFill>
            </a:endParaRP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179512" y="1340769"/>
            <a:ext cx="8856984" cy="1656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Городская программа по профессиональной ориентации обучающихся муниципальных образовательных организаций Великого Новгорода 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«Ориентир53»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95208" y="3356992"/>
            <a:ext cx="56005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Р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азработка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внедрение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новых форм взаимодействия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образовательных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организаций с профессиональными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образовательными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организациями и  работодателями в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формировании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ea typeface="+mj-ea"/>
                <a:cs typeface="Arial" panose="020B0604020202020204" pitchFamily="34" charset="0"/>
              </a:rPr>
              <a:t>готовности обучающихся к профессиональному самоопределению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5"/>
          <a:stretch/>
        </p:blipFill>
        <p:spPr>
          <a:xfrm>
            <a:off x="6012160" y="2758381"/>
            <a:ext cx="2843808" cy="390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513" y="188640"/>
            <a:ext cx="7665100" cy="4320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ПРОФИЛЬНОЕ ОБРАЗОВАНИЕ в ОО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92" y="861895"/>
            <a:ext cx="7776864" cy="5976665"/>
          </a:xfrm>
          <a:prstGeom prst="ellipse">
            <a:avLst/>
          </a:prstGeom>
          <a:solidFill>
            <a:srgbClr val="0070C0"/>
          </a:solidFill>
          <a:ln w="9525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5364088" y="6166992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0700" y="2999335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5890761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Новоскул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4020" y="4776360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Квант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4176" y="4037696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Лицей-интернат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2280" y="2992702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13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4" y="4499361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261807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2583" y="1731364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36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4756" y="621392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37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61468" y="2143199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Эврика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5-конечная звезда 28"/>
          <p:cNvSpPr/>
          <p:nvPr/>
        </p:nvSpPr>
        <p:spPr>
          <a:xfrm>
            <a:off x="5764176" y="2096066"/>
            <a:ext cx="283310" cy="27796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5-конечная звезда 29"/>
          <p:cNvSpPr/>
          <p:nvPr/>
        </p:nvSpPr>
        <p:spPr>
          <a:xfrm>
            <a:off x="5582960" y="2414871"/>
            <a:ext cx="318147" cy="2032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5-конечная звезда 32"/>
          <p:cNvSpPr/>
          <p:nvPr/>
        </p:nvSpPr>
        <p:spPr>
          <a:xfrm>
            <a:off x="119247" y="686946"/>
            <a:ext cx="244537" cy="29953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5-конечная звезда 33"/>
          <p:cNvSpPr/>
          <p:nvPr/>
        </p:nvSpPr>
        <p:spPr>
          <a:xfrm>
            <a:off x="7875094" y="1760977"/>
            <a:ext cx="273008" cy="247386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5301615" y="1205163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Исток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5-конечная звезда 31"/>
          <p:cNvSpPr/>
          <p:nvPr/>
        </p:nvSpPr>
        <p:spPr>
          <a:xfrm>
            <a:off x="5969580" y="1454386"/>
            <a:ext cx="269453" cy="26011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5-конечная звезда 30"/>
          <p:cNvSpPr/>
          <p:nvPr/>
        </p:nvSpPr>
        <p:spPr>
          <a:xfrm>
            <a:off x="5969580" y="1072939"/>
            <a:ext cx="340147" cy="28851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5-конечная звезда 35"/>
          <p:cNvSpPr/>
          <p:nvPr/>
        </p:nvSpPr>
        <p:spPr>
          <a:xfrm>
            <a:off x="7473281" y="1952050"/>
            <a:ext cx="305031" cy="238356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74664" y="3276334"/>
            <a:ext cx="1105447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75285" y="5234795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393352" y="575226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35188" y="2999335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22536" y="2102298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6192" y="3601796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08757" y="4391147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Гармония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15616" y="219040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34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63688" y="165761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33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5-конечная звезда 46"/>
          <p:cNvSpPr/>
          <p:nvPr/>
        </p:nvSpPr>
        <p:spPr>
          <a:xfrm>
            <a:off x="2740769" y="1652093"/>
            <a:ext cx="270483" cy="21776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5-конечная звезда 47"/>
          <p:cNvSpPr/>
          <p:nvPr/>
        </p:nvSpPr>
        <p:spPr>
          <a:xfrm>
            <a:off x="2172308" y="2118398"/>
            <a:ext cx="262880" cy="2014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772176" y="5222397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069269" y="5099525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1560" y="5752260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31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66552" y="5007192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67744" y="3601795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10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97218" y="403769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14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4917" y="1127584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16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35396" y="549939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35815" y="547526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858098" y="764704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5-конечная звезда 59"/>
          <p:cNvSpPr/>
          <p:nvPr/>
        </p:nvSpPr>
        <p:spPr>
          <a:xfrm>
            <a:off x="3219720" y="3033367"/>
            <a:ext cx="272159" cy="16984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5-конечная звезда 60"/>
          <p:cNvSpPr/>
          <p:nvPr/>
        </p:nvSpPr>
        <p:spPr>
          <a:xfrm>
            <a:off x="7200980" y="5637895"/>
            <a:ext cx="272301" cy="29218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5-конечная звезда 61"/>
          <p:cNvSpPr/>
          <p:nvPr/>
        </p:nvSpPr>
        <p:spPr>
          <a:xfrm>
            <a:off x="4762872" y="4464153"/>
            <a:ext cx="385192" cy="2298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5-конечная звезда 62"/>
          <p:cNvSpPr/>
          <p:nvPr/>
        </p:nvSpPr>
        <p:spPr>
          <a:xfrm>
            <a:off x="6448396" y="3969549"/>
            <a:ext cx="253735" cy="27865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5-конечная звезда 63"/>
          <p:cNvSpPr/>
          <p:nvPr/>
        </p:nvSpPr>
        <p:spPr>
          <a:xfrm>
            <a:off x="1691680" y="4320137"/>
            <a:ext cx="331695" cy="2298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5-конечная звезда 64"/>
          <p:cNvSpPr/>
          <p:nvPr/>
        </p:nvSpPr>
        <p:spPr>
          <a:xfrm>
            <a:off x="7545480" y="5171533"/>
            <a:ext cx="260252" cy="21050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5-конечная звезда 65"/>
          <p:cNvSpPr/>
          <p:nvPr/>
        </p:nvSpPr>
        <p:spPr>
          <a:xfrm>
            <a:off x="1431224" y="5637895"/>
            <a:ext cx="355892" cy="27157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5-конечная звезда 66"/>
          <p:cNvSpPr/>
          <p:nvPr/>
        </p:nvSpPr>
        <p:spPr>
          <a:xfrm>
            <a:off x="3010310" y="5018771"/>
            <a:ext cx="312226" cy="21602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8" name="5-конечная звезда 67"/>
          <p:cNvSpPr/>
          <p:nvPr/>
        </p:nvSpPr>
        <p:spPr>
          <a:xfrm>
            <a:off x="4261236" y="2529096"/>
            <a:ext cx="285612" cy="23299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5-конечная звезда 68"/>
          <p:cNvSpPr/>
          <p:nvPr/>
        </p:nvSpPr>
        <p:spPr>
          <a:xfrm>
            <a:off x="3661047" y="5397736"/>
            <a:ext cx="326895" cy="21602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5-конечная звезда 69"/>
          <p:cNvSpPr/>
          <p:nvPr/>
        </p:nvSpPr>
        <p:spPr>
          <a:xfrm>
            <a:off x="4144523" y="2046390"/>
            <a:ext cx="233427" cy="19369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5-конечная звезда 70"/>
          <p:cNvSpPr/>
          <p:nvPr/>
        </p:nvSpPr>
        <p:spPr>
          <a:xfrm>
            <a:off x="7473282" y="1144946"/>
            <a:ext cx="263070" cy="21650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5-конечная звезда 71"/>
          <p:cNvSpPr/>
          <p:nvPr/>
        </p:nvSpPr>
        <p:spPr>
          <a:xfrm>
            <a:off x="3105745" y="3668285"/>
            <a:ext cx="306133" cy="301263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5-конечная звезда 72"/>
          <p:cNvSpPr/>
          <p:nvPr/>
        </p:nvSpPr>
        <p:spPr>
          <a:xfrm>
            <a:off x="7766222" y="3969549"/>
            <a:ext cx="230381" cy="212163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5-конечная звезда 73"/>
          <p:cNvSpPr/>
          <p:nvPr/>
        </p:nvSpPr>
        <p:spPr>
          <a:xfrm>
            <a:off x="1730461" y="3553332"/>
            <a:ext cx="338808" cy="25896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5-конечная звезда 75"/>
          <p:cNvSpPr/>
          <p:nvPr/>
        </p:nvSpPr>
        <p:spPr>
          <a:xfrm>
            <a:off x="2549897" y="6077002"/>
            <a:ext cx="285918" cy="237545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7" name="5-конечная звезда 76"/>
          <p:cNvSpPr/>
          <p:nvPr/>
        </p:nvSpPr>
        <p:spPr>
          <a:xfrm>
            <a:off x="1609170" y="5126783"/>
            <a:ext cx="273382" cy="229416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5-конечная звезда 77"/>
          <p:cNvSpPr/>
          <p:nvPr/>
        </p:nvSpPr>
        <p:spPr>
          <a:xfrm>
            <a:off x="7854711" y="2961359"/>
            <a:ext cx="293392" cy="223235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5-конечная звезда 78"/>
          <p:cNvSpPr/>
          <p:nvPr/>
        </p:nvSpPr>
        <p:spPr>
          <a:xfrm>
            <a:off x="4644008" y="4391147"/>
            <a:ext cx="317460" cy="21702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0" name="5-конечная звезда 79"/>
          <p:cNvSpPr/>
          <p:nvPr/>
        </p:nvSpPr>
        <p:spPr>
          <a:xfrm>
            <a:off x="6540827" y="4320137"/>
            <a:ext cx="226907" cy="229834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5-конечная звезда 80"/>
          <p:cNvSpPr/>
          <p:nvPr/>
        </p:nvSpPr>
        <p:spPr>
          <a:xfrm>
            <a:off x="6481427" y="4852812"/>
            <a:ext cx="190872" cy="144016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5-конечная звезда 81"/>
          <p:cNvSpPr/>
          <p:nvPr/>
        </p:nvSpPr>
        <p:spPr>
          <a:xfrm>
            <a:off x="2023376" y="2987184"/>
            <a:ext cx="316376" cy="194565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5-конечная звезда 82"/>
          <p:cNvSpPr/>
          <p:nvPr/>
        </p:nvSpPr>
        <p:spPr>
          <a:xfrm>
            <a:off x="4067944" y="5783987"/>
            <a:ext cx="267452" cy="293015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5-конечная звезда 83"/>
          <p:cNvSpPr/>
          <p:nvPr/>
        </p:nvSpPr>
        <p:spPr>
          <a:xfrm>
            <a:off x="4274315" y="4924820"/>
            <a:ext cx="297685" cy="237967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5-конечная звезда 84"/>
          <p:cNvSpPr/>
          <p:nvPr/>
        </p:nvSpPr>
        <p:spPr>
          <a:xfrm>
            <a:off x="1999948" y="3181750"/>
            <a:ext cx="267796" cy="371582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5-конечная звезда 85"/>
          <p:cNvSpPr/>
          <p:nvPr/>
        </p:nvSpPr>
        <p:spPr>
          <a:xfrm>
            <a:off x="8135652" y="2987185"/>
            <a:ext cx="324780" cy="222657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5-конечная звезда 86"/>
          <p:cNvSpPr/>
          <p:nvPr/>
        </p:nvSpPr>
        <p:spPr>
          <a:xfrm>
            <a:off x="1668251" y="5325728"/>
            <a:ext cx="291075" cy="288032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5-конечная звезда 87"/>
          <p:cNvSpPr/>
          <p:nvPr/>
        </p:nvSpPr>
        <p:spPr>
          <a:xfrm>
            <a:off x="2123916" y="6490924"/>
            <a:ext cx="311271" cy="250443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5-конечная звезда 88"/>
          <p:cNvSpPr/>
          <p:nvPr/>
        </p:nvSpPr>
        <p:spPr>
          <a:xfrm>
            <a:off x="6214291" y="1332575"/>
            <a:ext cx="326536" cy="218720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5-конечная звезда 89"/>
          <p:cNvSpPr/>
          <p:nvPr/>
        </p:nvSpPr>
        <p:spPr>
          <a:xfrm>
            <a:off x="4377950" y="5909469"/>
            <a:ext cx="384921" cy="22807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5-конечная звезда 90"/>
          <p:cNvSpPr/>
          <p:nvPr/>
        </p:nvSpPr>
        <p:spPr>
          <a:xfrm>
            <a:off x="1547664" y="2895070"/>
            <a:ext cx="334888" cy="217516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5-конечная звезда 91"/>
          <p:cNvSpPr/>
          <p:nvPr/>
        </p:nvSpPr>
        <p:spPr>
          <a:xfrm>
            <a:off x="6246453" y="6137540"/>
            <a:ext cx="294373" cy="200077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5-конечная звезда 92"/>
          <p:cNvSpPr/>
          <p:nvPr/>
        </p:nvSpPr>
        <p:spPr>
          <a:xfrm>
            <a:off x="4144523" y="6121593"/>
            <a:ext cx="259585" cy="256024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5-конечная звезда 93"/>
          <p:cNvSpPr/>
          <p:nvPr/>
        </p:nvSpPr>
        <p:spPr>
          <a:xfrm>
            <a:off x="6385991" y="5027517"/>
            <a:ext cx="190872" cy="144016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5-конечная звезда 94"/>
          <p:cNvSpPr/>
          <p:nvPr/>
        </p:nvSpPr>
        <p:spPr>
          <a:xfrm>
            <a:off x="2671448" y="6346909"/>
            <a:ext cx="338862" cy="246732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5-конечная звезда 96"/>
          <p:cNvSpPr/>
          <p:nvPr/>
        </p:nvSpPr>
        <p:spPr>
          <a:xfrm>
            <a:off x="6672298" y="4167051"/>
            <a:ext cx="224919" cy="224095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5-конечная звезда 97"/>
          <p:cNvSpPr/>
          <p:nvPr/>
        </p:nvSpPr>
        <p:spPr>
          <a:xfrm>
            <a:off x="6151018" y="6377617"/>
            <a:ext cx="297378" cy="216024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5-конечная звезда 98"/>
          <p:cNvSpPr/>
          <p:nvPr/>
        </p:nvSpPr>
        <p:spPr>
          <a:xfrm>
            <a:off x="5952049" y="2385080"/>
            <a:ext cx="294403" cy="219784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5-конечная звезда 99"/>
          <p:cNvSpPr/>
          <p:nvPr/>
        </p:nvSpPr>
        <p:spPr>
          <a:xfrm>
            <a:off x="4836514" y="4708796"/>
            <a:ext cx="311549" cy="216024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5-конечная звезда 100"/>
          <p:cNvSpPr/>
          <p:nvPr/>
        </p:nvSpPr>
        <p:spPr>
          <a:xfrm>
            <a:off x="4355976" y="5181712"/>
            <a:ext cx="288032" cy="216024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2" name="5-конечная звезда 101"/>
          <p:cNvSpPr/>
          <p:nvPr/>
        </p:nvSpPr>
        <p:spPr>
          <a:xfrm>
            <a:off x="1863890" y="2762087"/>
            <a:ext cx="350357" cy="271280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5-конечная звезда 102"/>
          <p:cNvSpPr/>
          <p:nvPr/>
        </p:nvSpPr>
        <p:spPr>
          <a:xfrm>
            <a:off x="7805731" y="2046389"/>
            <a:ext cx="342371" cy="32764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4" name="5-конечная звезда 103"/>
          <p:cNvSpPr/>
          <p:nvPr/>
        </p:nvSpPr>
        <p:spPr>
          <a:xfrm>
            <a:off x="7953910" y="3209841"/>
            <a:ext cx="290498" cy="216087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5-конечная звезда 104"/>
          <p:cNvSpPr/>
          <p:nvPr/>
        </p:nvSpPr>
        <p:spPr>
          <a:xfrm>
            <a:off x="6151018" y="3878795"/>
            <a:ext cx="306906" cy="234770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5-конечная звезда 105"/>
          <p:cNvSpPr/>
          <p:nvPr/>
        </p:nvSpPr>
        <p:spPr>
          <a:xfrm>
            <a:off x="2480576" y="6521633"/>
            <a:ext cx="212280" cy="219734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5-конечная звезда 106"/>
          <p:cNvSpPr/>
          <p:nvPr/>
        </p:nvSpPr>
        <p:spPr>
          <a:xfrm>
            <a:off x="5392088" y="3181750"/>
            <a:ext cx="301932" cy="244179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79511" y="836712"/>
            <a:ext cx="16843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Georgia" pitchFamily="18" charset="0"/>
              </a:rPr>
              <a:t>        технологический</a:t>
            </a:r>
          </a:p>
          <a:p>
            <a:r>
              <a:rPr lang="ru-RU" sz="1000" dirty="0" smtClean="0">
                <a:latin typeface="Georgia" pitchFamily="18" charset="0"/>
              </a:rPr>
              <a:t>        естественно-</a:t>
            </a:r>
          </a:p>
          <a:p>
            <a:r>
              <a:rPr lang="ru-RU" sz="1000" dirty="0" smtClean="0">
                <a:latin typeface="Georgia" pitchFamily="18" charset="0"/>
              </a:rPr>
              <a:t>научный</a:t>
            </a:r>
          </a:p>
          <a:p>
            <a:r>
              <a:rPr lang="ru-RU" sz="1000" dirty="0" smtClean="0">
                <a:latin typeface="Georgia" pitchFamily="18" charset="0"/>
              </a:rPr>
              <a:t>        социально-экономический</a:t>
            </a:r>
          </a:p>
          <a:p>
            <a:r>
              <a:rPr lang="ru-RU" sz="1000" dirty="0">
                <a:latin typeface="Georgia" pitchFamily="18" charset="0"/>
              </a:rPr>
              <a:t> </a:t>
            </a:r>
            <a:r>
              <a:rPr lang="ru-RU" sz="1000" dirty="0" smtClean="0">
                <a:latin typeface="Georgia" pitchFamily="18" charset="0"/>
              </a:rPr>
              <a:t>       гуманитарный</a:t>
            </a:r>
          </a:p>
          <a:p>
            <a:r>
              <a:rPr lang="ru-RU" sz="1000" dirty="0">
                <a:latin typeface="Georgia" pitchFamily="18" charset="0"/>
              </a:rPr>
              <a:t> </a:t>
            </a:r>
            <a:r>
              <a:rPr lang="ru-RU" sz="1000" dirty="0" smtClean="0">
                <a:latin typeface="Georgia" pitchFamily="18" charset="0"/>
              </a:rPr>
              <a:t>       универсальный</a:t>
            </a:r>
            <a:endParaRPr lang="ru-RU" sz="1000" dirty="0">
              <a:latin typeface="Georgia" pitchFamily="18" charset="0"/>
            </a:endParaRPr>
          </a:p>
        </p:txBody>
      </p:sp>
      <p:sp>
        <p:nvSpPr>
          <p:cNvPr id="113" name="Text Box 4"/>
          <p:cNvSpPr txBox="1">
            <a:spLocks noChangeArrowheads="1"/>
          </p:cNvSpPr>
          <p:nvPr/>
        </p:nvSpPr>
        <p:spPr bwMode="auto">
          <a:xfrm>
            <a:off x="491716" y="11343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8DD2"/>
                </a:solidFill>
              </a:rPr>
              <a:t>6</a:t>
            </a:r>
          </a:p>
        </p:txBody>
      </p:sp>
      <p:sp>
        <p:nvSpPr>
          <p:cNvPr id="114" name="5-конечная звезда 113"/>
          <p:cNvSpPr/>
          <p:nvPr/>
        </p:nvSpPr>
        <p:spPr>
          <a:xfrm>
            <a:off x="4377950" y="836712"/>
            <a:ext cx="262880" cy="2014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5-конечная звезда 114"/>
          <p:cNvSpPr/>
          <p:nvPr/>
        </p:nvSpPr>
        <p:spPr>
          <a:xfrm>
            <a:off x="201084" y="1796110"/>
            <a:ext cx="270483" cy="21776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5-конечная звезда 115"/>
          <p:cNvSpPr/>
          <p:nvPr/>
        </p:nvSpPr>
        <p:spPr>
          <a:xfrm>
            <a:off x="104953" y="1588039"/>
            <a:ext cx="334888" cy="217516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5-конечная звезда 116"/>
          <p:cNvSpPr/>
          <p:nvPr/>
        </p:nvSpPr>
        <p:spPr>
          <a:xfrm>
            <a:off x="104953" y="1205163"/>
            <a:ext cx="267796" cy="371582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5-конечная звезда 117"/>
          <p:cNvSpPr/>
          <p:nvPr/>
        </p:nvSpPr>
        <p:spPr>
          <a:xfrm>
            <a:off x="113667" y="964428"/>
            <a:ext cx="317460" cy="21702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0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altLang="ru-RU" sz="5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5000" dirty="0" smtClean="0">
                <a:solidFill>
                  <a:srgbClr val="008DD2"/>
                </a:solidFill>
              </a:rPr>
              <a:t>4</a:t>
            </a:r>
            <a:endParaRPr lang="ru-RU" altLang="ru-RU" sz="5000" dirty="0">
              <a:solidFill>
                <a:srgbClr val="008DD2"/>
              </a:solidFill>
            </a:endParaRP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937260" y="1378338"/>
            <a:ext cx="7641530" cy="13343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Муниципальный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кластерный проект 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«Код успеха» - фокус позитивных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перемен 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95536" y="220486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fontAlgn="b">
              <a:defRPr/>
            </a:pPr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fontAlgn="b">
              <a:defRPr/>
            </a:pPr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3896628" cy="30000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0"/>
          <a:stretch/>
        </p:blipFill>
        <p:spPr>
          <a:xfrm>
            <a:off x="5247630" y="2420888"/>
            <a:ext cx="3313002" cy="389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2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2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957928" y="1655200"/>
            <a:ext cx="6580212" cy="3792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ПИЛОТНЫЕ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ШКОЛЫ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367798"/>
              </p:ext>
            </p:extLst>
          </p:nvPr>
        </p:nvGraphicFramePr>
        <p:xfrm>
          <a:off x="277435" y="2348880"/>
          <a:ext cx="8352928" cy="411101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951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75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7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КЛАСТЕР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ПИЛОТНАЯ ШКОЛА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РУКОВОДИТЕЛЬ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КЛАСТЕРА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74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Естественно-научный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МАОУ «СШ № 36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» им. Г.Р. Державина»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С.Б. Матвеева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,   директор школы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Социально- экономический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МАОУ «СОШ № 13»</a:t>
                      </a:r>
                    </a:p>
                    <a:p>
                      <a:pPr marL="0" algn="l" defTabSz="914400" rtl="0" eaLnBrk="1" fontAlgn="b" latinLnBrk="0" hangingPunct="1"/>
                      <a:endParaRPr lang="ru-RU" sz="1600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И.В. Семенова</a:t>
                      </a:r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директор школы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Технологический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МАОУ «Гимназия № 2» </a:t>
                      </a:r>
                      <a:endParaRPr lang="ru-RU" sz="1600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С.П. Токарева</a:t>
                      </a:r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директор школы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Гуманитарный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МАОУ «Гимназия «Квант»</a:t>
                      </a:r>
                      <a:endParaRPr lang="ru-RU" sz="1600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Е. Л.</a:t>
                      </a:r>
                      <a:r>
                        <a:rPr lang="ru-RU" sz="16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Киселева</a:t>
                      </a:r>
                      <a:r>
                        <a:rPr lang="ru-RU" sz="160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директор школы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Универсальный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МАОУ «Гимназия «Гармония»</a:t>
                      </a:r>
                      <a:endParaRPr lang="ru-RU" sz="1600" u="none" strike="noStrike" kern="1200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А.А. Селиванов</a:t>
                      </a:r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директор школы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48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8DD2"/>
                </a:solidFill>
              </a:rPr>
              <a:t>5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539552" y="1378338"/>
            <a:ext cx="8039238" cy="13343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Муниципальный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кластерный проект 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«Код успеха» - фокус позитивных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перемен 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95536" y="220486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fontAlgn="b">
              <a:defRPr/>
            </a:pPr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fontAlgn="b">
              <a:defRPr/>
            </a:pPr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442" y="2996952"/>
            <a:ext cx="81433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820000"/>
                </a:solidFill>
                <a:latin typeface="Georgia" pitchFamily="18" charset="0"/>
              </a:rPr>
              <a:t>МУНИЦИПАЛЬНЫЙ </a:t>
            </a:r>
            <a:r>
              <a:rPr lang="ru-RU" b="1" dirty="0">
                <a:solidFill>
                  <a:srgbClr val="820000"/>
                </a:solidFill>
                <a:latin typeface="Georgia" pitchFamily="18" charset="0"/>
              </a:rPr>
              <a:t>ЕСТЕСТВЕННОНАУЧНЫЙ ЦЕНТР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на базе МАОУ «СШ № 36 им. Г.Р. Державина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»</a:t>
            </a:r>
            <a:endParaRPr lang="ru-RU" dirty="0">
              <a:solidFill>
                <a:srgbClr val="002060"/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endParaRPr lang="ru-RU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>
                <a:solidFill>
                  <a:srgbClr val="820000"/>
                </a:solidFill>
                <a:latin typeface="Georgia" pitchFamily="18" charset="0"/>
              </a:rPr>
              <a:t>ПРОЕКТНЫЙ ОФИС «СОЗДАЕМ ЭПОХУ ПРОФИ»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на базе МАОУ «СОШ 13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»</a:t>
            </a:r>
          </a:p>
          <a:p>
            <a:endParaRPr lang="ru-RU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820000"/>
                </a:solidFill>
                <a:latin typeface="Georgia" pitchFamily="18" charset="0"/>
              </a:rPr>
              <a:t>ШКОЛА </a:t>
            </a:r>
            <a:r>
              <a:rPr lang="ru-RU" b="1" dirty="0">
                <a:solidFill>
                  <a:srgbClr val="820000"/>
                </a:solidFill>
                <a:latin typeface="Georgia" pitchFamily="18" charset="0"/>
              </a:rPr>
              <a:t>ЛЮБИТЕЛЕЙ ИСТОРИИ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на базе МАОУ «Гимназия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«Квант», «Гимназия №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4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»</a:t>
            </a:r>
          </a:p>
          <a:p>
            <a:pPr lvl="0"/>
            <a:endParaRPr lang="ru-RU" dirty="0">
              <a:solidFill>
                <a:srgbClr val="002060"/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ru-RU" b="1" dirty="0">
                <a:solidFill>
                  <a:srgbClr val="820000"/>
                </a:solidFill>
                <a:latin typeface="Georgia" pitchFamily="18" charset="0"/>
              </a:rPr>
              <a:t>ЛАБОРАТОРИЯ ДЕТСКИХ ПРОЕКТОВ «МОЛЕКУЛА»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(</a:t>
            </a:r>
            <a:r>
              <a:rPr lang="en-US" dirty="0">
                <a:solidFill>
                  <a:srgbClr val="002060"/>
                </a:solidFill>
                <a:latin typeface="Georgia" pitchFamily="18" charset="0"/>
              </a:rPr>
              <a:t>babyskills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) –МАОУ «СОШ №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26, 37»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и детские сады: 4, 14, 19, 39, 53, 77, 81, 86, 61, 95</a:t>
            </a:r>
          </a:p>
          <a:p>
            <a:pPr lvl="0"/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  <a:p>
            <a:pPr lvl="0"/>
            <a:endParaRPr lang="ru-RU" b="1" dirty="0" smtClean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4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25582"/>
            <a:ext cx="7581528" cy="49006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ЕСТЕСТВЕННО-НАУЧНЫЙ ПРОФИЛЬ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7776864" cy="597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3414834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4020" y="4776360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Квант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4176" y="4037696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Лицей-интернат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2280" y="2992702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13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4" y="4499361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5355" y="1931640"/>
            <a:ext cx="1728192" cy="461665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36 -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Пилотная площадка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9856" y="4545527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26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25388" y="113437"/>
            <a:ext cx="110625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8DD2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3848" y="4868692"/>
            <a:ext cx="936104" cy="461665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Новоскул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71672" y="3991529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9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8DD2"/>
                </a:solidFill>
              </a:rPr>
              <a:t>8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821616" y="1628800"/>
            <a:ext cx="6580212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Естественно-научный профиль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449475"/>
              </p:ext>
            </p:extLst>
          </p:nvPr>
        </p:nvGraphicFramePr>
        <p:xfrm>
          <a:off x="251520" y="2420888"/>
          <a:ext cx="8395348" cy="35841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655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23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01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7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Сфера деятельности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Предметные области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Предметы для углубленного обучения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Элективные курсы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117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20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Медицина, биотехнологии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Математика и информатика. Естественные науки.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20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Математика,</a:t>
                      </a:r>
                      <a:r>
                        <a:rPr lang="ru-RU" sz="20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химия, биология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20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Биохимия, химический практикум, экология, решение биологических задач.</a:t>
                      </a:r>
                    </a:p>
                    <a:p>
                      <a:pPr algn="l" fontAlgn="b"/>
                      <a:r>
                        <a:rPr lang="ru-RU" sz="20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Индивидуальный проект.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19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520" y="113437"/>
            <a:ext cx="8856984" cy="49006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СОЦИАЛЬНО-ЭКОНОМИЧЕСКИЙ ПРОФИЛЬ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70" y="620688"/>
            <a:ext cx="7416824" cy="569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3414834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824" y="6006479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Новоскул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2787" y="2368145"/>
            <a:ext cx="1656184" cy="461665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№13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Пилотная площадка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4633615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26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3185" y="6043657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37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-85582" y="21057"/>
            <a:ext cx="110625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8DD2"/>
                </a:solidFill>
              </a:rPr>
              <a:t>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9872" y="4633615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5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altLang="ru-RU" sz="5000" dirty="0">
                <a:solidFill>
                  <a:schemeClr val="bg2">
                    <a:lumMod val="75000"/>
                  </a:schemeClr>
                </a:solidFill>
              </a:rPr>
              <a:t>1</a:t>
            </a:r>
            <a:r>
              <a:rPr lang="ru-RU" altLang="ru-RU" sz="5000" dirty="0" smtClean="0">
                <a:solidFill>
                  <a:srgbClr val="008DD2"/>
                </a:solidFill>
              </a:rPr>
              <a:t>0</a:t>
            </a:r>
            <a:endParaRPr lang="ru-RU" altLang="ru-RU" sz="5000" dirty="0">
              <a:solidFill>
                <a:srgbClr val="008DD2"/>
              </a:solidFill>
            </a:endParaRP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804611" y="1772816"/>
            <a:ext cx="7825253" cy="3792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Социально-экономический профиль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779427"/>
              </p:ext>
            </p:extLst>
          </p:nvPr>
        </p:nvGraphicFramePr>
        <p:xfrm>
          <a:off x="251520" y="2636912"/>
          <a:ext cx="8378344" cy="24979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56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7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Сфера деятельности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Предметные области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Предметы для углубленного обучения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Элективные курсы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83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Социальная сфера, экономика, обработка информации, управление, предпринимательство, финансы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Математика и информатика. Общественные науки.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Математика,</a:t>
                      </a:r>
                      <a:r>
                        <a:rPr lang="ru-RU" sz="16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география, экономика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Индивидуальный проект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20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0484" y="188640"/>
            <a:ext cx="7211144" cy="49006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ТЕХНОЛОГИЧЕСКИЙ ПРОФИЛЬ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25" y="855013"/>
            <a:ext cx="7382565" cy="567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3414834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5908" y="2669536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Эврика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4176" y="4037696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Лицей-интернат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2280" y="2992702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13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4" y="4499361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27889" y="5805264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7704" y="4520557"/>
            <a:ext cx="1789425" cy="461665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№2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Пилотная площадка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6297369"/>
            <a:ext cx="1152128" cy="276999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37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7984" y="1052736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Исток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3846" y="5301208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Новоскул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976" y="3899196"/>
            <a:ext cx="1080120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25388" y="101420"/>
            <a:ext cx="110625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altLang="ru-RU" sz="5000" dirty="0">
                <a:solidFill>
                  <a:schemeClr val="bg2">
                    <a:lumMod val="75000"/>
                  </a:schemeClr>
                </a:solidFill>
              </a:rPr>
              <a:t>1</a:t>
            </a:r>
            <a:r>
              <a:rPr lang="ru-RU" altLang="ru-RU" sz="5000" dirty="0" smtClean="0">
                <a:solidFill>
                  <a:srgbClr val="008DD2"/>
                </a:solidFill>
              </a:rPr>
              <a:t>1</a:t>
            </a:r>
            <a:endParaRPr lang="ru-RU" altLang="ru-RU" sz="5000" dirty="0">
              <a:solidFill>
                <a:srgbClr val="008DD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52320" y="213285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36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18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2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913095" y="1844824"/>
            <a:ext cx="6580212" cy="3792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Технологический профиль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094589"/>
              </p:ext>
            </p:extLst>
          </p:nvPr>
        </p:nvGraphicFramePr>
        <p:xfrm>
          <a:off x="251520" y="2708920"/>
          <a:ext cx="8496944" cy="2163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519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1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66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166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7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Сфера деятельности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Предметные области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Предметы для углубленного обучения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Элективные курсы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476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Производственная, инженерная и информационная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Математика и информатика. Естественные науки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Математика,</a:t>
                      </a:r>
                      <a:r>
                        <a:rPr lang="ru-RU" sz="16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информатика, физика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Компьютерная графика. Биохимия. Индивидуальный проект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20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ГУМАНИТАРНЫЙ ПРОФИЛЬ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1"/>
            <a:ext cx="7776864" cy="597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16016" y="6237312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4401" y="5397584"/>
            <a:ext cx="1777262" cy="461665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«Квант» -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Пилотная площадка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824" y="6006479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Новоскул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936" y="4797152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Лицей-интернат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6460830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37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92280" y="1916832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 36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03848" y="5465548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25388" y="113437"/>
            <a:ext cx="110625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3688" y="3779841"/>
            <a:ext cx="1008112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6056" y="2492896"/>
            <a:ext cx="10081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Эврика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16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4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1043608" y="2276872"/>
            <a:ext cx="6580212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Гуманитарный профиль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255437"/>
              </p:ext>
            </p:extLst>
          </p:nvPr>
        </p:nvGraphicFramePr>
        <p:xfrm>
          <a:off x="179512" y="3140968"/>
          <a:ext cx="8568951" cy="222313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710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93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31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354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7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Сфера деятельности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Предметные области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Предметы для углубленного обучения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Элективные курсы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4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Педагогика, психология, общественные отношения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Русский язык и литература. Общественные науки. Иностранные языки.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Иностранный язык, история,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право.</a:t>
                      </a:r>
                    </a:p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Психология. Индивидуальный проект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4014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53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УНИВЕРСАЛЬНЫЙ ПРОФИЛЬ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7776864" cy="597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64936" y="4797152"/>
            <a:ext cx="1008112" cy="461665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Лицей-интернат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92325" y="526004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7944" y="4499361"/>
            <a:ext cx="1008112" cy="276999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019" y="1484784"/>
            <a:ext cx="1008112" cy="461665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Гимназия Исток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5388" y="4798376"/>
            <a:ext cx="1682316" cy="461665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 smtClean="0"/>
              <a:t>Гимназия Гармония -</a:t>
            </a:r>
          </a:p>
          <a:p>
            <a:r>
              <a:rPr lang="ru-RU" dirty="0" smtClean="0"/>
              <a:t>Пилотная площадка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760348" y="4803008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66321" y="4499360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10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5736" y="3895690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98953" y="105273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16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5205" y="425787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14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48136" y="3452459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07277" y="5258817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79712" y="5027984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24200" y="303111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0676" y="2195571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34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0676" y="1484784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33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62315" y="5993016"/>
            <a:ext cx="115212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Школа №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25388" y="113437"/>
            <a:ext cx="110625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0719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6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811810" y="1393569"/>
            <a:ext cx="7936653" cy="3792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Универсальный профиль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438171"/>
              </p:ext>
            </p:extLst>
          </p:nvPr>
        </p:nvGraphicFramePr>
        <p:xfrm>
          <a:off x="539551" y="1916832"/>
          <a:ext cx="8129500" cy="40423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32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3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2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2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Сфера деятельности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Предметные области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Предметы для углубленного обучения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Arial" pitchFamily="34" charset="0"/>
                        </a:rPr>
                        <a:t>Элективные курсы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047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96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Сферу деятельности учащийся не определил или его выбор не вписывается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в рамки заданных выше профилей. 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Arial" pitchFamily="34" charset="0"/>
                        </a:rPr>
                        <a:t> (на примере правового профиля)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Социальная сфера, правоохранительная</a:t>
                      </a:r>
                      <a:r>
                        <a:rPr lang="ru-RU" sz="11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деятельность, юриспруденция, юридическая помощь населению, муниципальная и государственная служба, информационная безопасность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+mn-ea"/>
                        <a:cs typeface="Arial" pitchFamily="34" charset="0"/>
                      </a:endParaRP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</a:p>
                    <a:p>
                      <a:pPr marL="85725" indent="0" algn="l" fontAlgn="b"/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indent="0" algn="l" fontAlgn="b"/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indent="0" algn="l" fontAlgn="b"/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indent="0" algn="l" fontAlgn="b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Общественные науки.</a:t>
                      </a:r>
                    </a:p>
                    <a:p>
                      <a:pPr algn="l" fontAlgn="b"/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baseline="0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baseline="0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baseline="0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baseline="0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Право, история география, экономика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endParaRPr lang="ru-RU" sz="110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Специализированные курсы</a:t>
                      </a:r>
                      <a:r>
                        <a:rPr lang="ru-RU" sz="11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организаций правоохранительной деятельности. </a:t>
                      </a: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Курсы по отдельным отраслям права</a:t>
                      </a: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Индивидуальный проект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047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88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7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35496" y="1343669"/>
            <a:ext cx="8856984" cy="6451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Консультанты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29832" y="1844824"/>
            <a:ext cx="8496944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">
              <a:buFont typeface="Wingdings" pitchFamily="2" charset="2"/>
              <a:buChar char="v"/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Комитет по образованию Администрации Великого Новгорода</a:t>
            </a:r>
          </a:p>
          <a:p>
            <a:pPr fontAlgn="b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Дорогова Наталья Александровна, 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заведующий отделом общего образования комитета</a:t>
            </a:r>
          </a:p>
          <a:p>
            <a:pPr fontAlgn="b">
              <a:defRPr/>
            </a:pP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Телефон: 63-49-18, эл. почта: </a:t>
            </a:r>
            <a:r>
              <a:rPr lang="en-US" sz="1500" dirty="0" smtClean="0">
                <a:solidFill>
                  <a:srgbClr val="002060"/>
                </a:solidFill>
                <a:latin typeface="Georgia" pitchFamily="18" charset="0"/>
                <a:hlinkClick r:id="rId4"/>
              </a:rPr>
              <a:t>dna@adm.nov.ru</a:t>
            </a:r>
            <a:r>
              <a:rPr lang="en-US" sz="15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</a:p>
          <a:p>
            <a:pPr fontAlgn="b">
              <a:defRPr/>
            </a:pPr>
            <a:endParaRPr lang="ru-RU" sz="1500" dirty="0" smtClean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marL="342900" indent="-342900" fontAlgn="b">
              <a:buFont typeface="Wingdings" pitchFamily="2" charset="2"/>
              <a:buChar char="q"/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ЕСТЕСТВЕННО-НАУЧНЫЙ КЛАСТЕР</a:t>
            </a:r>
          </a:p>
          <a:p>
            <a:pPr fontAlgn="b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Желтышева Наталья Викторовна,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заместитель директора МАОУ 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«Средняя школа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№ 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36 им. Г.Р. Державина»</a:t>
            </a:r>
            <a:endParaRPr lang="ru-RU" sz="1500" dirty="0">
              <a:solidFill>
                <a:srgbClr val="002060"/>
              </a:solidFill>
              <a:latin typeface="Georgia" pitchFamily="18" charset="0"/>
            </a:endParaRPr>
          </a:p>
          <a:p>
            <a:pPr fontAlgn="b">
              <a:defRPr/>
            </a:pP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Телефон: 33-03-00, эл. почта: </a:t>
            </a:r>
            <a:r>
              <a:rPr lang="en-US" sz="1600" dirty="0">
                <a:latin typeface="Georgia" pitchFamily="18" charset="0"/>
                <a:hlinkClick r:id="rId5"/>
              </a:rPr>
              <a:t>school36vnov@3653.ru</a:t>
            </a:r>
            <a:endParaRPr lang="ru-RU" sz="1500" dirty="0">
              <a:solidFill>
                <a:srgbClr val="002060"/>
              </a:solidFill>
              <a:latin typeface="Georgia" pitchFamily="18" charset="0"/>
            </a:endParaRPr>
          </a:p>
          <a:p>
            <a:pPr marL="342900" indent="-342900" fontAlgn="b">
              <a:buFont typeface="Wingdings" pitchFamily="2" charset="2"/>
              <a:buChar char="q"/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ТЕХНОЛОГИЧЕСКИЙ КЛАСТЕР</a:t>
            </a:r>
          </a:p>
          <a:p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Гринчишин </a:t>
            </a:r>
            <a:r>
              <a:rPr lang="ru-RU" sz="1500" b="1" dirty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Михаил Александрович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, заместитель директора МАОУ «Гимназия № 2»</a:t>
            </a:r>
            <a:r>
              <a:rPr lang="ru-RU" sz="1500" b="1" i="1" dirty="0" smtClean="0">
                <a:latin typeface="Georgia" pitchFamily="18" charset="0"/>
              </a:rPr>
              <a:t> </a:t>
            </a:r>
          </a:p>
          <a:p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Телефоны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: 77-34-75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77-32-62; эл. почта </a:t>
            </a:r>
            <a:r>
              <a:rPr lang="ru-RU" sz="1500" u="sng" dirty="0" smtClean="0">
                <a:latin typeface="Georgia" pitchFamily="18" charset="0"/>
                <a:hlinkClick r:id="rId6"/>
              </a:rPr>
              <a:t>gymn2@bk.ru</a:t>
            </a:r>
            <a:endParaRPr lang="ru-RU" sz="1500" u="sng" dirty="0" smtClean="0">
              <a:latin typeface="Georgia" pitchFamily="18" charset="0"/>
            </a:endParaRPr>
          </a:p>
          <a:p>
            <a:pPr marL="342900" indent="-342900" fontAlgn="b">
              <a:buFont typeface="Wingdings" pitchFamily="2" charset="2"/>
              <a:buChar char="q"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СОЦИАЛЬНО-ЭКОНОМИЧЕСКИЙ КЛАСТЕР </a:t>
            </a:r>
          </a:p>
          <a:p>
            <a:pPr fontAlgn="b">
              <a:buNone/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</a:rPr>
              <a:t>Дедова </a:t>
            </a:r>
            <a:r>
              <a:rPr lang="ru-RU" sz="1500" b="1" dirty="0">
                <a:solidFill>
                  <a:srgbClr val="002060"/>
                </a:solidFill>
                <a:latin typeface="Georgia" pitchFamily="18" charset="0"/>
              </a:rPr>
              <a:t>Елена </a:t>
            </a: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</a:rPr>
              <a:t>Николаевна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, заместитель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директора МАОУ 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«Средняя школа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№ 13»</a:t>
            </a:r>
          </a:p>
          <a:p>
            <a:pPr fontAlgn="b">
              <a:buNone/>
              <a:defRPr/>
            </a:pP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Телефон- 63-02-61, эл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. почта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:</a:t>
            </a:r>
            <a:r>
              <a:rPr lang="en-US" sz="150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en-US" sz="1500" dirty="0" smtClean="0">
                <a:solidFill>
                  <a:srgbClr val="002060"/>
                </a:solidFill>
                <a:latin typeface="Georgia" pitchFamily="18" charset="0"/>
                <a:hlinkClick r:id="rId7"/>
              </a:rPr>
              <a:t>sch13_vn@mail.ru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endParaRPr lang="ru-RU" sz="15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marL="342900" indent="-342900" fontAlgn="b">
              <a:buFont typeface="Wingdings" pitchFamily="2" charset="2"/>
              <a:buChar char="q"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ГУМАНИТАРНЫЙ КЛАСТЕР</a:t>
            </a:r>
          </a:p>
          <a:p>
            <a:pPr fontAlgn="b"/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Пантелеева Анна Александровна,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заместитель директора 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МАОУ «Гимназия «Квант» </a:t>
            </a:r>
          </a:p>
          <a:p>
            <a:pPr fontAlgn="b"/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Телефон: 63-37-21  эл.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п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очта: </a:t>
            </a:r>
            <a:r>
              <a:rPr lang="en-US" sz="1600" u="sng" dirty="0">
                <a:latin typeface="Georgia" pitchFamily="18" charset="0"/>
                <a:hlinkClick r:id="rId8"/>
              </a:rPr>
              <a:t>maoukvant</a:t>
            </a:r>
            <a:r>
              <a:rPr lang="ru-RU" sz="1600" u="sng" dirty="0">
                <a:latin typeface="Georgia" pitchFamily="18" charset="0"/>
                <a:hlinkClick r:id="rId8"/>
              </a:rPr>
              <a:t>@</a:t>
            </a:r>
            <a:r>
              <a:rPr lang="en-US" sz="1600" u="sng" dirty="0">
                <a:latin typeface="Georgia" pitchFamily="18" charset="0"/>
                <a:hlinkClick r:id="rId8"/>
              </a:rPr>
              <a:t>mail</a:t>
            </a:r>
            <a:r>
              <a:rPr lang="ru-RU" sz="1600" u="sng" dirty="0">
                <a:latin typeface="Georgia" pitchFamily="18" charset="0"/>
                <a:hlinkClick r:id="rId8"/>
              </a:rPr>
              <a:t>.</a:t>
            </a:r>
            <a:r>
              <a:rPr lang="en-US" sz="1600" u="sng" dirty="0">
                <a:latin typeface="Georgia" pitchFamily="18" charset="0"/>
                <a:hlinkClick r:id="rId8"/>
              </a:rPr>
              <a:t>ru</a:t>
            </a:r>
            <a:endParaRPr lang="ru-RU" sz="1500" dirty="0">
              <a:solidFill>
                <a:srgbClr val="002060"/>
              </a:solidFill>
              <a:latin typeface="Georgia" pitchFamily="18" charset="0"/>
            </a:endParaRPr>
          </a:p>
          <a:p>
            <a:pPr marL="342900" indent="-342900" fontAlgn="b">
              <a:buFont typeface="Wingdings" pitchFamily="2" charset="2"/>
              <a:buChar char="q"/>
            </a:pPr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УНИВЕРСАЛЬНЫЙ КЛАСТЕР</a:t>
            </a:r>
          </a:p>
          <a:p>
            <a:pPr fontAlgn="b"/>
            <a:r>
              <a:rPr lang="ru-RU" sz="1500" b="1" dirty="0" smtClean="0">
                <a:solidFill>
                  <a:srgbClr val="002060"/>
                </a:solidFill>
                <a:latin typeface="Georgia" pitchFamily="18" charset="0"/>
                <a:cs typeface="Arial" pitchFamily="34" charset="0"/>
              </a:rPr>
              <a:t>Федорова Галина Мироновна, </a:t>
            </a:r>
            <a:r>
              <a:rPr lang="ru-RU" sz="1500" dirty="0">
                <a:solidFill>
                  <a:srgbClr val="002060"/>
                </a:solidFill>
                <a:latin typeface="Georgia" pitchFamily="18" charset="0"/>
              </a:rPr>
              <a:t>заместитель директора МАОУ  «Гимназия «Гармония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»</a:t>
            </a:r>
          </a:p>
          <a:p>
            <a:pPr fontAlgn="b"/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Телефон: 61-20-37; эл. почта: </a:t>
            </a:r>
            <a:r>
              <a:rPr lang="ru-RU" sz="1600" u="sng" dirty="0">
                <a:latin typeface="Georgia" pitchFamily="18" charset="0"/>
                <a:hlinkClick r:id="rId9"/>
              </a:rPr>
              <a:t>garm.</a:t>
            </a:r>
            <a:r>
              <a:rPr lang="en-US" sz="1600" u="sng" dirty="0">
                <a:latin typeface="Georgia" pitchFamily="18" charset="0"/>
                <a:hlinkClick r:id="rId9"/>
              </a:rPr>
              <a:t>gimn</a:t>
            </a:r>
            <a:r>
              <a:rPr lang="ru-RU" sz="1600" u="sng" dirty="0">
                <a:latin typeface="Georgia" pitchFamily="18" charset="0"/>
                <a:hlinkClick r:id="rId9"/>
              </a:rPr>
              <a:t>@mail.ru</a:t>
            </a:r>
            <a:r>
              <a:rPr lang="ru-RU" sz="15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endParaRPr lang="ru-RU" sz="1500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43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1</a:t>
            </a:r>
            <a:r>
              <a:rPr lang="ru-RU" altLang="ru-RU" sz="5000" dirty="0">
                <a:solidFill>
                  <a:srgbClr val="008DD2"/>
                </a:solidFill>
              </a:rPr>
              <a:t>8</a:t>
            </a:r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498160" y="1988840"/>
            <a:ext cx="8424935" cy="4536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r>
              <a:rPr lang="ru-RU" alt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Georgia" pitchFamily="18" charset="0"/>
              </a:rPr>
              <a:t>«Современный университет. Секреты поступления</a:t>
            </a:r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»</a:t>
            </a:r>
            <a:endParaRPr lang="ru-RU" altLang="ru-RU" sz="3600" b="1" dirty="0">
              <a:solidFill>
                <a:srgbClr val="002060"/>
              </a:solidFill>
              <a:latin typeface="Georgia" pitchFamily="18" charset="0"/>
              <a:ea typeface="+mn-ea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altLang="ru-RU" dirty="0">
                <a:solidFill>
                  <a:schemeClr val="tx2"/>
                </a:solidFill>
                <a:latin typeface="Cambria" panose="02040503050406030204" pitchFamily="18" charset="0"/>
              </a:rPr>
              <a:t>	</a:t>
            </a:r>
            <a:r>
              <a:rPr lang="ru-RU" altLang="ru-RU" dirty="0">
                <a:solidFill>
                  <a:srgbClr val="8E0000"/>
                </a:solidFill>
                <a:latin typeface="Georgia" pitchFamily="18" charset="0"/>
              </a:rPr>
              <a:t>Спикер</a:t>
            </a:r>
            <a:r>
              <a:rPr lang="ru-RU" altLang="ru-RU" dirty="0" smtClean="0">
                <a:solidFill>
                  <a:schemeClr val="tx2"/>
                </a:solidFill>
                <a:latin typeface="Georgia" pitchFamily="18" charset="0"/>
              </a:rPr>
              <a:t>:</a:t>
            </a:r>
            <a:endParaRPr lang="ru-RU" altLang="ru-RU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r>
              <a:rPr lang="ru-RU" altLang="ru-RU" sz="4000" dirty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Юрий Викторович </a:t>
            </a:r>
            <a:r>
              <a:rPr lang="ru-RU" altLang="ru-RU" sz="4000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Данейкин, </a:t>
            </a:r>
            <a:r>
              <a:rPr lang="ru-RU" altLang="ru-RU" sz="3200" dirty="0" smtClean="0">
                <a:solidFill>
                  <a:srgbClr val="002060"/>
                </a:solidFill>
                <a:latin typeface="Georgia" pitchFamily="18" charset="0"/>
              </a:rPr>
              <a:t>проректор </a:t>
            </a:r>
            <a:r>
              <a:rPr lang="ru-RU" altLang="ru-RU" sz="3200" dirty="0">
                <a:solidFill>
                  <a:srgbClr val="002060"/>
                </a:solidFill>
                <a:latin typeface="Georgia" pitchFamily="18" charset="0"/>
              </a:rPr>
              <a:t>по образовательной деятельности НовГУ имени Ярослава Мудрого</a:t>
            </a:r>
            <a:endParaRPr lang="ru-RU" altLang="ru-RU" sz="3200" dirty="0">
              <a:solidFill>
                <a:srgbClr val="002060"/>
              </a:solidFill>
              <a:latin typeface="Georgia" pitchFamily="18" charset="0"/>
              <a:ea typeface="+mn-ea"/>
              <a:cs typeface="+mn-cs"/>
            </a:endParaRPr>
          </a:p>
          <a:p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6228184" y="167466"/>
            <a:ext cx="2352270" cy="970936"/>
            <a:chOff x="0" y="454"/>
            <a:chExt cx="2158" cy="904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0" y="454"/>
              <a:ext cx="2158" cy="904"/>
            </a:xfrm>
            <a:prstGeom prst="rect">
              <a:avLst/>
            </a:prstGeom>
            <a:solidFill>
              <a:srgbClr val="002F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1pPr>
              <a:lvl2pPr marL="742950" indent="-285750"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2pPr>
              <a:lvl3pPr marL="1143000" indent="-228600"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3pPr>
              <a:lvl4pPr marL="1600200" indent="-228600"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4pPr>
              <a:lvl5pPr marL="2057400" indent="-228600"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 dirty="0"/>
            </a:p>
          </p:txBody>
        </p:sp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" y="681"/>
              <a:ext cx="1467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60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6"/>
          <a:stretch/>
        </p:blipFill>
        <p:spPr>
          <a:xfrm>
            <a:off x="0" y="1638300"/>
            <a:ext cx="9144000" cy="535432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55272" y="1925132"/>
            <a:ext cx="2619828" cy="22225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Спасибо</a:t>
            </a:r>
          </a:p>
          <a:p>
            <a:r>
              <a:rPr lang="ru-RU" sz="24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6030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895</Words>
  <Application>Microsoft Office PowerPoint</Application>
  <PresentationFormat>Экран (4:3)</PresentationFormat>
  <Paragraphs>300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ПРОФИЛЬНОЕ ОБРАЗОВАНИЕ в ОО</vt:lpstr>
      <vt:lpstr>Презентация PowerPoint</vt:lpstr>
      <vt:lpstr>Презентация PowerPoint</vt:lpstr>
      <vt:lpstr>Презентация PowerPoint</vt:lpstr>
      <vt:lpstr>ЕСТЕСТВЕННО-НАУЧНЫЙ ПРОФИЛЬ</vt:lpstr>
      <vt:lpstr>Презентация PowerPoint</vt:lpstr>
      <vt:lpstr>СОЦИАЛЬНО-ЭКОНОМИЧЕСКИЙ ПРОФИЛЬ</vt:lpstr>
      <vt:lpstr>Презентация PowerPoint</vt:lpstr>
      <vt:lpstr>ТЕХНОЛОГИЧЕСКИЙ ПРОФИЛЬ</vt:lpstr>
      <vt:lpstr>Презентация PowerPoint</vt:lpstr>
      <vt:lpstr>ГУМАНИТАРНЫЙ ПРОФИЛЬ</vt:lpstr>
      <vt:lpstr>Презентация PowerPoint</vt:lpstr>
      <vt:lpstr>УНИВЕРСАЛЬНЫЙ ПРОФИЛЬ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Петровна Воробьева</dc:creator>
  <cp:lastModifiedBy>Марина Петровна Воробьева</cp:lastModifiedBy>
  <cp:revision>213</cp:revision>
  <cp:lastPrinted>2021-01-25T11:24:33Z</cp:lastPrinted>
  <dcterms:created xsi:type="dcterms:W3CDTF">2019-11-22T06:07:27Z</dcterms:created>
  <dcterms:modified xsi:type="dcterms:W3CDTF">2021-01-26T13:22:18Z</dcterms:modified>
</cp:coreProperties>
</file>