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2" r:id="rId2"/>
    <p:sldMasterId id="2147483678" r:id="rId3"/>
    <p:sldMasterId id="2147483684" r:id="rId4"/>
  </p:sldMasterIdLst>
  <p:notesMasterIdLst>
    <p:notesMasterId r:id="rId50"/>
  </p:notesMasterIdLst>
  <p:sldIdLst>
    <p:sldId id="280" r:id="rId5"/>
    <p:sldId id="290" r:id="rId6"/>
    <p:sldId id="291" r:id="rId7"/>
    <p:sldId id="292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70" r:id="rId17"/>
    <p:sldId id="271" r:id="rId18"/>
    <p:sldId id="289" r:id="rId19"/>
    <p:sldId id="267" r:id="rId20"/>
    <p:sldId id="268" r:id="rId21"/>
    <p:sldId id="269" r:id="rId22"/>
    <p:sldId id="299" r:id="rId23"/>
    <p:sldId id="33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6" r:id="rId37"/>
    <p:sldId id="317" r:id="rId38"/>
    <p:sldId id="318" r:id="rId39"/>
    <p:sldId id="319" r:id="rId40"/>
    <p:sldId id="320" r:id="rId41"/>
    <p:sldId id="321" r:id="rId42"/>
    <p:sldId id="322" r:id="rId43"/>
    <p:sldId id="323" r:id="rId44"/>
    <p:sldId id="324" r:id="rId45"/>
    <p:sldId id="327" r:id="rId46"/>
    <p:sldId id="328" r:id="rId47"/>
    <p:sldId id="329" r:id="rId48"/>
    <p:sldId id="298" r:id="rId49"/>
  </p:sldIdLst>
  <p:sldSz cx="9906000" cy="6858000" type="A4"/>
  <p:notesSz cx="20104100" cy="14217650"/>
  <p:defaultTextStyle>
    <a:defPPr>
      <a:defRPr lang="ru-RU"/>
    </a:defPPr>
    <a:lvl1pPr marL="0" algn="l" defTabSz="44659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3296" algn="l" defTabSz="44659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46593" algn="l" defTabSz="44659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69889" algn="l" defTabSz="44659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893186" algn="l" defTabSz="44659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16482" algn="l" defTabSz="44659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39779" algn="l" defTabSz="44659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563075" algn="l" defTabSz="44659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786372" algn="l" defTabSz="44659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5" autoAdjust="0"/>
    <p:restoredTop sz="94050" autoAdjust="0"/>
  </p:normalViewPr>
  <p:slideViewPr>
    <p:cSldViewPr>
      <p:cViewPr>
        <p:scale>
          <a:sx n="62" d="100"/>
          <a:sy n="62" d="100"/>
        </p:scale>
        <p:origin x="-2052" y="-612"/>
      </p:cViewPr>
      <p:guideLst>
        <p:guide orient="horz" pos="1389"/>
        <p:guide pos="106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711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711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C4F634-AEAF-40C1-A929-023562ABF9EB}" type="datetimeFigureOut">
              <a:rPr lang="ru-RU" smtClean="0"/>
              <a:t>20.04.2023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202363" y="1066800"/>
            <a:ext cx="7699375" cy="5330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6753225"/>
            <a:ext cx="16084550" cy="63976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504863"/>
            <a:ext cx="8712200" cy="7096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3504863"/>
            <a:ext cx="8712200" cy="7096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651DF-700A-45D3-A776-F9D748C07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742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E59D8-F3A3-48FC-8330-97598B3E425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254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973" y="420309"/>
            <a:ext cx="5459877" cy="446276"/>
          </a:xfrm>
        </p:spPr>
        <p:txBody>
          <a:bodyPr lIns="0" tIns="0" rIns="0" bIns="0"/>
          <a:lstStyle>
            <a:lvl1pPr>
              <a:defRPr sz="2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973" y="420309"/>
            <a:ext cx="5459877" cy="446276"/>
          </a:xfrm>
        </p:spPr>
        <p:txBody>
          <a:bodyPr lIns="0" tIns="0" rIns="0" bIns="0"/>
          <a:lstStyle>
            <a:lvl1pPr>
              <a:defRPr sz="2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973" y="420309"/>
            <a:ext cx="5459877" cy="446276"/>
          </a:xfrm>
        </p:spPr>
        <p:txBody>
          <a:bodyPr lIns="0" tIns="0" rIns="0" bIns="0"/>
          <a:lstStyle>
            <a:lvl1pPr>
              <a:defRPr sz="2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C0007-3EBE-43EA-80DF-A5E84D99327A}" type="datetimeFigureOut">
              <a:rPr lang="ru-RU" smtClean="0"/>
              <a:t>20.04.2023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D2DA-032C-4002-9EB5-E6A53A2980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72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66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973" y="420309"/>
            <a:ext cx="5459877" cy="446276"/>
          </a:xfrm>
        </p:spPr>
        <p:txBody>
          <a:bodyPr lIns="0" tIns="0" rIns="0" bIns="0"/>
          <a:lstStyle>
            <a:lvl1pPr>
              <a:defRPr sz="2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359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973" y="420309"/>
            <a:ext cx="5459877" cy="446276"/>
          </a:xfrm>
        </p:spPr>
        <p:txBody>
          <a:bodyPr lIns="0" tIns="0" rIns="0" bIns="0"/>
          <a:lstStyle>
            <a:lvl1pPr>
              <a:defRPr sz="2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118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973" y="420309"/>
            <a:ext cx="5459877" cy="446276"/>
          </a:xfrm>
        </p:spPr>
        <p:txBody>
          <a:bodyPr lIns="0" tIns="0" rIns="0" bIns="0"/>
          <a:lstStyle>
            <a:lvl1pPr>
              <a:defRPr sz="2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546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450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66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973" y="420309"/>
            <a:ext cx="5459877" cy="446276"/>
          </a:xfrm>
        </p:spPr>
        <p:txBody>
          <a:bodyPr lIns="0" tIns="0" rIns="0" bIns="0"/>
          <a:lstStyle>
            <a:lvl1pPr>
              <a:defRPr sz="2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359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973" y="420309"/>
            <a:ext cx="5459877" cy="446276"/>
          </a:xfrm>
        </p:spPr>
        <p:txBody>
          <a:bodyPr lIns="0" tIns="0" rIns="0" bIns="0"/>
          <a:lstStyle>
            <a:lvl1pPr>
              <a:defRPr sz="2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1182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973" y="420309"/>
            <a:ext cx="5459877" cy="446276"/>
          </a:xfrm>
        </p:spPr>
        <p:txBody>
          <a:bodyPr lIns="0" tIns="0" rIns="0" bIns="0"/>
          <a:lstStyle>
            <a:lvl1pPr>
              <a:defRPr sz="2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546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4502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868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973" y="420309"/>
            <a:ext cx="5459877" cy="446276"/>
          </a:xfrm>
        </p:spPr>
        <p:txBody>
          <a:bodyPr lIns="0" tIns="0" rIns="0" bIns="0"/>
          <a:lstStyle>
            <a:lvl1pPr>
              <a:defRPr sz="2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0415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973" y="420309"/>
            <a:ext cx="5459877" cy="446276"/>
          </a:xfrm>
        </p:spPr>
        <p:txBody>
          <a:bodyPr lIns="0" tIns="0" rIns="0" bIns="0"/>
          <a:lstStyle>
            <a:lvl1pPr>
              <a:defRPr sz="2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060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973" y="420309"/>
            <a:ext cx="5459877" cy="446276"/>
          </a:xfrm>
        </p:spPr>
        <p:txBody>
          <a:bodyPr lIns="0" tIns="0" rIns="0" bIns="0"/>
          <a:lstStyle>
            <a:lvl1pPr>
              <a:defRPr sz="2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3863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337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906000" cy="685672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40952" y="5897008"/>
            <a:ext cx="115142" cy="225129"/>
          </a:xfrm>
          <a:custGeom>
            <a:avLst/>
            <a:gdLst/>
            <a:ahLst/>
            <a:cxnLst/>
            <a:rect l="l" t="t" r="r" b="b"/>
            <a:pathLst>
              <a:path w="233680" h="466725">
                <a:moveTo>
                  <a:pt x="0" y="0"/>
                </a:moveTo>
                <a:lnTo>
                  <a:pt x="0" y="466538"/>
                </a:lnTo>
                <a:lnTo>
                  <a:pt x="233269" y="233269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3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973" y="420309"/>
            <a:ext cx="5459877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8973" y="1313728"/>
            <a:ext cx="856805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32321" y="6377940"/>
            <a:ext cx="2278380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90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23296">
        <a:defRPr>
          <a:latin typeface="+mn-lt"/>
          <a:ea typeface="+mn-ea"/>
          <a:cs typeface="+mn-cs"/>
        </a:defRPr>
      </a:lvl2pPr>
      <a:lvl3pPr marL="446593">
        <a:defRPr>
          <a:latin typeface="+mn-lt"/>
          <a:ea typeface="+mn-ea"/>
          <a:cs typeface="+mn-cs"/>
        </a:defRPr>
      </a:lvl3pPr>
      <a:lvl4pPr marL="669889">
        <a:defRPr>
          <a:latin typeface="+mn-lt"/>
          <a:ea typeface="+mn-ea"/>
          <a:cs typeface="+mn-cs"/>
        </a:defRPr>
      </a:lvl4pPr>
      <a:lvl5pPr marL="893186">
        <a:defRPr>
          <a:latin typeface="+mn-lt"/>
          <a:ea typeface="+mn-ea"/>
          <a:cs typeface="+mn-cs"/>
        </a:defRPr>
      </a:lvl5pPr>
      <a:lvl6pPr marL="1116482">
        <a:defRPr>
          <a:latin typeface="+mn-lt"/>
          <a:ea typeface="+mn-ea"/>
          <a:cs typeface="+mn-cs"/>
        </a:defRPr>
      </a:lvl6pPr>
      <a:lvl7pPr marL="1339779">
        <a:defRPr>
          <a:latin typeface="+mn-lt"/>
          <a:ea typeface="+mn-ea"/>
          <a:cs typeface="+mn-cs"/>
        </a:defRPr>
      </a:lvl7pPr>
      <a:lvl8pPr marL="1563075">
        <a:defRPr>
          <a:latin typeface="+mn-lt"/>
          <a:ea typeface="+mn-ea"/>
          <a:cs typeface="+mn-cs"/>
        </a:defRPr>
      </a:lvl8pPr>
      <a:lvl9pPr marL="178637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23296">
        <a:defRPr>
          <a:latin typeface="+mn-lt"/>
          <a:ea typeface="+mn-ea"/>
          <a:cs typeface="+mn-cs"/>
        </a:defRPr>
      </a:lvl2pPr>
      <a:lvl3pPr marL="446593">
        <a:defRPr>
          <a:latin typeface="+mn-lt"/>
          <a:ea typeface="+mn-ea"/>
          <a:cs typeface="+mn-cs"/>
        </a:defRPr>
      </a:lvl3pPr>
      <a:lvl4pPr marL="669889">
        <a:defRPr>
          <a:latin typeface="+mn-lt"/>
          <a:ea typeface="+mn-ea"/>
          <a:cs typeface="+mn-cs"/>
        </a:defRPr>
      </a:lvl4pPr>
      <a:lvl5pPr marL="893186">
        <a:defRPr>
          <a:latin typeface="+mn-lt"/>
          <a:ea typeface="+mn-ea"/>
          <a:cs typeface="+mn-cs"/>
        </a:defRPr>
      </a:lvl5pPr>
      <a:lvl6pPr marL="1116482">
        <a:defRPr>
          <a:latin typeface="+mn-lt"/>
          <a:ea typeface="+mn-ea"/>
          <a:cs typeface="+mn-cs"/>
        </a:defRPr>
      </a:lvl6pPr>
      <a:lvl7pPr marL="1339779">
        <a:defRPr>
          <a:latin typeface="+mn-lt"/>
          <a:ea typeface="+mn-ea"/>
          <a:cs typeface="+mn-cs"/>
        </a:defRPr>
      </a:lvl7pPr>
      <a:lvl8pPr marL="1563075">
        <a:defRPr>
          <a:latin typeface="+mn-lt"/>
          <a:ea typeface="+mn-ea"/>
          <a:cs typeface="+mn-cs"/>
        </a:defRPr>
      </a:lvl8pPr>
      <a:lvl9pPr marL="1786372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906000" cy="685672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40952" y="5897008"/>
            <a:ext cx="115142" cy="225129"/>
          </a:xfrm>
          <a:custGeom>
            <a:avLst/>
            <a:gdLst/>
            <a:ahLst/>
            <a:cxnLst/>
            <a:rect l="l" t="t" r="r" b="b"/>
            <a:pathLst>
              <a:path w="233680" h="466725">
                <a:moveTo>
                  <a:pt x="0" y="0"/>
                </a:moveTo>
                <a:lnTo>
                  <a:pt x="0" y="466538"/>
                </a:lnTo>
                <a:lnTo>
                  <a:pt x="233269" y="233269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3998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973" y="420309"/>
            <a:ext cx="5459877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8973" y="1313728"/>
            <a:ext cx="856805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32321" y="6377940"/>
            <a:ext cx="2278380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848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23296">
        <a:defRPr>
          <a:latin typeface="+mn-lt"/>
          <a:ea typeface="+mn-ea"/>
          <a:cs typeface="+mn-cs"/>
        </a:defRPr>
      </a:lvl2pPr>
      <a:lvl3pPr marL="446593">
        <a:defRPr>
          <a:latin typeface="+mn-lt"/>
          <a:ea typeface="+mn-ea"/>
          <a:cs typeface="+mn-cs"/>
        </a:defRPr>
      </a:lvl3pPr>
      <a:lvl4pPr marL="669889">
        <a:defRPr>
          <a:latin typeface="+mn-lt"/>
          <a:ea typeface="+mn-ea"/>
          <a:cs typeface="+mn-cs"/>
        </a:defRPr>
      </a:lvl4pPr>
      <a:lvl5pPr marL="893186">
        <a:defRPr>
          <a:latin typeface="+mn-lt"/>
          <a:ea typeface="+mn-ea"/>
          <a:cs typeface="+mn-cs"/>
        </a:defRPr>
      </a:lvl5pPr>
      <a:lvl6pPr marL="1116482">
        <a:defRPr>
          <a:latin typeface="+mn-lt"/>
          <a:ea typeface="+mn-ea"/>
          <a:cs typeface="+mn-cs"/>
        </a:defRPr>
      </a:lvl6pPr>
      <a:lvl7pPr marL="1339779">
        <a:defRPr>
          <a:latin typeface="+mn-lt"/>
          <a:ea typeface="+mn-ea"/>
          <a:cs typeface="+mn-cs"/>
        </a:defRPr>
      </a:lvl7pPr>
      <a:lvl8pPr marL="1563075">
        <a:defRPr>
          <a:latin typeface="+mn-lt"/>
          <a:ea typeface="+mn-ea"/>
          <a:cs typeface="+mn-cs"/>
        </a:defRPr>
      </a:lvl8pPr>
      <a:lvl9pPr marL="178637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23296">
        <a:defRPr>
          <a:latin typeface="+mn-lt"/>
          <a:ea typeface="+mn-ea"/>
          <a:cs typeface="+mn-cs"/>
        </a:defRPr>
      </a:lvl2pPr>
      <a:lvl3pPr marL="446593">
        <a:defRPr>
          <a:latin typeface="+mn-lt"/>
          <a:ea typeface="+mn-ea"/>
          <a:cs typeface="+mn-cs"/>
        </a:defRPr>
      </a:lvl3pPr>
      <a:lvl4pPr marL="669889">
        <a:defRPr>
          <a:latin typeface="+mn-lt"/>
          <a:ea typeface="+mn-ea"/>
          <a:cs typeface="+mn-cs"/>
        </a:defRPr>
      </a:lvl4pPr>
      <a:lvl5pPr marL="893186">
        <a:defRPr>
          <a:latin typeface="+mn-lt"/>
          <a:ea typeface="+mn-ea"/>
          <a:cs typeface="+mn-cs"/>
        </a:defRPr>
      </a:lvl5pPr>
      <a:lvl6pPr marL="1116482">
        <a:defRPr>
          <a:latin typeface="+mn-lt"/>
          <a:ea typeface="+mn-ea"/>
          <a:cs typeface="+mn-cs"/>
        </a:defRPr>
      </a:lvl6pPr>
      <a:lvl7pPr marL="1339779">
        <a:defRPr>
          <a:latin typeface="+mn-lt"/>
          <a:ea typeface="+mn-ea"/>
          <a:cs typeface="+mn-cs"/>
        </a:defRPr>
      </a:lvl7pPr>
      <a:lvl8pPr marL="1563075">
        <a:defRPr>
          <a:latin typeface="+mn-lt"/>
          <a:ea typeface="+mn-ea"/>
          <a:cs typeface="+mn-cs"/>
        </a:defRPr>
      </a:lvl8pPr>
      <a:lvl9pPr marL="1786372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906000" cy="685672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40952" y="5897008"/>
            <a:ext cx="115142" cy="225129"/>
          </a:xfrm>
          <a:custGeom>
            <a:avLst/>
            <a:gdLst/>
            <a:ahLst/>
            <a:cxnLst/>
            <a:rect l="l" t="t" r="r" b="b"/>
            <a:pathLst>
              <a:path w="233680" h="466725">
                <a:moveTo>
                  <a:pt x="0" y="0"/>
                </a:moveTo>
                <a:lnTo>
                  <a:pt x="0" y="466538"/>
                </a:lnTo>
                <a:lnTo>
                  <a:pt x="233269" y="233269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3998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973" y="420309"/>
            <a:ext cx="5459877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8973" y="1313728"/>
            <a:ext cx="856805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32321" y="6377940"/>
            <a:ext cx="2278380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848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23296">
        <a:defRPr>
          <a:latin typeface="+mn-lt"/>
          <a:ea typeface="+mn-ea"/>
          <a:cs typeface="+mn-cs"/>
        </a:defRPr>
      </a:lvl2pPr>
      <a:lvl3pPr marL="446593">
        <a:defRPr>
          <a:latin typeface="+mn-lt"/>
          <a:ea typeface="+mn-ea"/>
          <a:cs typeface="+mn-cs"/>
        </a:defRPr>
      </a:lvl3pPr>
      <a:lvl4pPr marL="669889">
        <a:defRPr>
          <a:latin typeface="+mn-lt"/>
          <a:ea typeface="+mn-ea"/>
          <a:cs typeface="+mn-cs"/>
        </a:defRPr>
      </a:lvl4pPr>
      <a:lvl5pPr marL="893186">
        <a:defRPr>
          <a:latin typeface="+mn-lt"/>
          <a:ea typeface="+mn-ea"/>
          <a:cs typeface="+mn-cs"/>
        </a:defRPr>
      </a:lvl5pPr>
      <a:lvl6pPr marL="1116482">
        <a:defRPr>
          <a:latin typeface="+mn-lt"/>
          <a:ea typeface="+mn-ea"/>
          <a:cs typeface="+mn-cs"/>
        </a:defRPr>
      </a:lvl6pPr>
      <a:lvl7pPr marL="1339779">
        <a:defRPr>
          <a:latin typeface="+mn-lt"/>
          <a:ea typeface="+mn-ea"/>
          <a:cs typeface="+mn-cs"/>
        </a:defRPr>
      </a:lvl7pPr>
      <a:lvl8pPr marL="1563075">
        <a:defRPr>
          <a:latin typeface="+mn-lt"/>
          <a:ea typeface="+mn-ea"/>
          <a:cs typeface="+mn-cs"/>
        </a:defRPr>
      </a:lvl8pPr>
      <a:lvl9pPr marL="178637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23296">
        <a:defRPr>
          <a:latin typeface="+mn-lt"/>
          <a:ea typeface="+mn-ea"/>
          <a:cs typeface="+mn-cs"/>
        </a:defRPr>
      </a:lvl2pPr>
      <a:lvl3pPr marL="446593">
        <a:defRPr>
          <a:latin typeface="+mn-lt"/>
          <a:ea typeface="+mn-ea"/>
          <a:cs typeface="+mn-cs"/>
        </a:defRPr>
      </a:lvl3pPr>
      <a:lvl4pPr marL="669889">
        <a:defRPr>
          <a:latin typeface="+mn-lt"/>
          <a:ea typeface="+mn-ea"/>
          <a:cs typeface="+mn-cs"/>
        </a:defRPr>
      </a:lvl4pPr>
      <a:lvl5pPr marL="893186">
        <a:defRPr>
          <a:latin typeface="+mn-lt"/>
          <a:ea typeface="+mn-ea"/>
          <a:cs typeface="+mn-cs"/>
        </a:defRPr>
      </a:lvl5pPr>
      <a:lvl6pPr marL="1116482">
        <a:defRPr>
          <a:latin typeface="+mn-lt"/>
          <a:ea typeface="+mn-ea"/>
          <a:cs typeface="+mn-cs"/>
        </a:defRPr>
      </a:lvl6pPr>
      <a:lvl7pPr marL="1339779">
        <a:defRPr>
          <a:latin typeface="+mn-lt"/>
          <a:ea typeface="+mn-ea"/>
          <a:cs typeface="+mn-cs"/>
        </a:defRPr>
      </a:lvl7pPr>
      <a:lvl8pPr marL="1563075">
        <a:defRPr>
          <a:latin typeface="+mn-lt"/>
          <a:ea typeface="+mn-ea"/>
          <a:cs typeface="+mn-cs"/>
        </a:defRPr>
      </a:lvl8pPr>
      <a:lvl9pPr marL="1786372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906000" cy="685672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40952" y="5897008"/>
            <a:ext cx="115142" cy="225129"/>
          </a:xfrm>
          <a:custGeom>
            <a:avLst/>
            <a:gdLst/>
            <a:ahLst/>
            <a:cxnLst/>
            <a:rect l="l" t="t" r="r" b="b"/>
            <a:pathLst>
              <a:path w="233680" h="466725">
                <a:moveTo>
                  <a:pt x="0" y="0"/>
                </a:moveTo>
                <a:lnTo>
                  <a:pt x="0" y="466538"/>
                </a:lnTo>
                <a:lnTo>
                  <a:pt x="233269" y="233269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3998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973" y="420309"/>
            <a:ext cx="5459877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8973" y="1313728"/>
            <a:ext cx="856805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32321" y="6377940"/>
            <a:ext cx="2278380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7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23296">
        <a:defRPr>
          <a:latin typeface="+mn-lt"/>
          <a:ea typeface="+mn-ea"/>
          <a:cs typeface="+mn-cs"/>
        </a:defRPr>
      </a:lvl2pPr>
      <a:lvl3pPr marL="446593">
        <a:defRPr>
          <a:latin typeface="+mn-lt"/>
          <a:ea typeface="+mn-ea"/>
          <a:cs typeface="+mn-cs"/>
        </a:defRPr>
      </a:lvl3pPr>
      <a:lvl4pPr marL="669889">
        <a:defRPr>
          <a:latin typeface="+mn-lt"/>
          <a:ea typeface="+mn-ea"/>
          <a:cs typeface="+mn-cs"/>
        </a:defRPr>
      </a:lvl4pPr>
      <a:lvl5pPr marL="893186">
        <a:defRPr>
          <a:latin typeface="+mn-lt"/>
          <a:ea typeface="+mn-ea"/>
          <a:cs typeface="+mn-cs"/>
        </a:defRPr>
      </a:lvl5pPr>
      <a:lvl6pPr marL="1116482">
        <a:defRPr>
          <a:latin typeface="+mn-lt"/>
          <a:ea typeface="+mn-ea"/>
          <a:cs typeface="+mn-cs"/>
        </a:defRPr>
      </a:lvl6pPr>
      <a:lvl7pPr marL="1339779">
        <a:defRPr>
          <a:latin typeface="+mn-lt"/>
          <a:ea typeface="+mn-ea"/>
          <a:cs typeface="+mn-cs"/>
        </a:defRPr>
      </a:lvl7pPr>
      <a:lvl8pPr marL="1563075">
        <a:defRPr>
          <a:latin typeface="+mn-lt"/>
          <a:ea typeface="+mn-ea"/>
          <a:cs typeface="+mn-cs"/>
        </a:defRPr>
      </a:lvl8pPr>
      <a:lvl9pPr marL="178637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23296">
        <a:defRPr>
          <a:latin typeface="+mn-lt"/>
          <a:ea typeface="+mn-ea"/>
          <a:cs typeface="+mn-cs"/>
        </a:defRPr>
      </a:lvl2pPr>
      <a:lvl3pPr marL="446593">
        <a:defRPr>
          <a:latin typeface="+mn-lt"/>
          <a:ea typeface="+mn-ea"/>
          <a:cs typeface="+mn-cs"/>
        </a:defRPr>
      </a:lvl3pPr>
      <a:lvl4pPr marL="669889">
        <a:defRPr>
          <a:latin typeface="+mn-lt"/>
          <a:ea typeface="+mn-ea"/>
          <a:cs typeface="+mn-cs"/>
        </a:defRPr>
      </a:lvl4pPr>
      <a:lvl5pPr marL="893186">
        <a:defRPr>
          <a:latin typeface="+mn-lt"/>
          <a:ea typeface="+mn-ea"/>
          <a:cs typeface="+mn-cs"/>
        </a:defRPr>
      </a:lvl5pPr>
      <a:lvl6pPr marL="1116482">
        <a:defRPr>
          <a:latin typeface="+mn-lt"/>
          <a:ea typeface="+mn-ea"/>
          <a:cs typeface="+mn-cs"/>
        </a:defRPr>
      </a:lvl6pPr>
      <a:lvl7pPr marL="1339779">
        <a:defRPr>
          <a:latin typeface="+mn-lt"/>
          <a:ea typeface="+mn-ea"/>
          <a:cs typeface="+mn-cs"/>
        </a:defRPr>
      </a:lvl7pPr>
      <a:lvl8pPr marL="1563075">
        <a:defRPr>
          <a:latin typeface="+mn-lt"/>
          <a:ea typeface="+mn-ea"/>
          <a:cs typeface="+mn-cs"/>
        </a:defRPr>
      </a:lvl8pPr>
      <a:lvl9pPr marL="178637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0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18" Type="http://schemas.openxmlformats.org/officeDocument/2006/relationships/image" Target="../media/image41.png"/><Relationship Id="rId3" Type="http://schemas.openxmlformats.org/officeDocument/2006/relationships/image" Target="../media/image30.png"/><Relationship Id="rId21" Type="http://schemas.openxmlformats.org/officeDocument/2006/relationships/image" Target="../media/image44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17" Type="http://schemas.openxmlformats.org/officeDocument/2006/relationships/image" Target="../media/image40.png"/><Relationship Id="rId2" Type="http://schemas.openxmlformats.org/officeDocument/2006/relationships/slideLayout" Target="../slideLayouts/slideLayout13.xml"/><Relationship Id="rId16" Type="http://schemas.microsoft.com/office/2007/relationships/hdphoto" Target="../media/hdphoto5.wdp"/><Relationship Id="rId20" Type="http://schemas.openxmlformats.org/officeDocument/2006/relationships/image" Target="../media/image43.png"/><Relationship Id="rId1" Type="http://schemas.openxmlformats.org/officeDocument/2006/relationships/tags" Target="../tags/tag1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1.tiff"/><Relationship Id="rId15" Type="http://schemas.openxmlformats.org/officeDocument/2006/relationships/image" Target="../media/image39.png"/><Relationship Id="rId23" Type="http://schemas.openxmlformats.org/officeDocument/2006/relationships/image" Target="../media/image46.png"/><Relationship Id="rId10" Type="http://schemas.microsoft.com/office/2007/relationships/hdphoto" Target="../media/hdphoto3.wdp"/><Relationship Id="rId19" Type="http://schemas.openxmlformats.org/officeDocument/2006/relationships/image" Target="../media/image42.png"/><Relationship Id="rId4" Type="http://schemas.microsoft.com/office/2007/relationships/hdphoto" Target="../media/hdphoto2.wdp"/><Relationship Id="rId9" Type="http://schemas.openxmlformats.org/officeDocument/2006/relationships/image" Target="../media/image35.png"/><Relationship Id="rId14" Type="http://schemas.microsoft.com/office/2007/relationships/hdphoto" Target="../media/hdphoto4.wdp"/><Relationship Id="rId22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10.pn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0.png"/><Relationship Id="rId7" Type="http://schemas.microsoft.com/office/2007/relationships/hdphoto" Target="../media/hdphoto6.wdp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6" Type="http://schemas.openxmlformats.org/officeDocument/2006/relationships/image" Target="../media/image51.png"/><Relationship Id="rId5" Type="http://schemas.openxmlformats.org/officeDocument/2006/relationships/image" Target="../media/image34.png"/><Relationship Id="rId4" Type="http://schemas.microsoft.com/office/2007/relationships/hdphoto" Target="../media/hdphoto2.wdp"/><Relationship Id="rId9" Type="http://schemas.microsoft.com/office/2007/relationships/hdphoto" Target="../media/hdphoto7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13" Type="http://schemas.openxmlformats.org/officeDocument/2006/relationships/image" Target="../media/image59.png"/><Relationship Id="rId3" Type="http://schemas.openxmlformats.org/officeDocument/2006/relationships/image" Target="../media/image30.png"/><Relationship Id="rId7" Type="http://schemas.openxmlformats.org/officeDocument/2006/relationships/image" Target="../media/image54.png"/><Relationship Id="rId12" Type="http://schemas.microsoft.com/office/2007/relationships/hdphoto" Target="../media/hdphoto8.wdp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Relationship Id="rId6" Type="http://schemas.openxmlformats.org/officeDocument/2006/relationships/image" Target="../media/image53.jpeg"/><Relationship Id="rId11" Type="http://schemas.openxmlformats.org/officeDocument/2006/relationships/image" Target="../media/image58.png"/><Relationship Id="rId5" Type="http://schemas.openxmlformats.org/officeDocument/2006/relationships/image" Target="../media/image34.png"/><Relationship Id="rId10" Type="http://schemas.openxmlformats.org/officeDocument/2006/relationships/image" Target="../media/image57.jpeg"/><Relationship Id="rId4" Type="http://schemas.microsoft.com/office/2007/relationships/hdphoto" Target="../media/hdphoto2.wdp"/><Relationship Id="rId9" Type="http://schemas.openxmlformats.org/officeDocument/2006/relationships/image" Target="../media/image56.jpeg"/><Relationship Id="rId14" Type="http://schemas.openxmlformats.org/officeDocument/2006/relationships/image" Target="../media/image60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64.jpeg"/><Relationship Id="rId3" Type="http://schemas.openxmlformats.org/officeDocument/2006/relationships/image" Target="../media/image30.png"/><Relationship Id="rId7" Type="http://schemas.openxmlformats.org/officeDocument/2006/relationships/image" Target="../media/image61.png"/><Relationship Id="rId12" Type="http://schemas.openxmlformats.org/officeDocument/2006/relationships/image" Target="../media/image57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9.png"/><Relationship Id="rId1" Type="http://schemas.openxmlformats.org/officeDocument/2006/relationships/tags" Target="../tags/tag4.xml"/><Relationship Id="rId6" Type="http://schemas.openxmlformats.org/officeDocument/2006/relationships/image" Target="../media/image54.png"/><Relationship Id="rId11" Type="http://schemas.openxmlformats.org/officeDocument/2006/relationships/image" Target="../media/image53.jpeg"/><Relationship Id="rId5" Type="http://schemas.openxmlformats.org/officeDocument/2006/relationships/image" Target="../media/image34.png"/><Relationship Id="rId15" Type="http://schemas.microsoft.com/office/2007/relationships/hdphoto" Target="../media/hdphoto8.wdp"/><Relationship Id="rId10" Type="http://schemas.openxmlformats.org/officeDocument/2006/relationships/image" Target="../media/image63.png"/><Relationship Id="rId4" Type="http://schemas.microsoft.com/office/2007/relationships/hdphoto" Target="../media/hdphoto2.wdp"/><Relationship Id="rId9" Type="http://schemas.openxmlformats.org/officeDocument/2006/relationships/image" Target="../media/image62.png"/><Relationship Id="rId1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3.png"/><Relationship Id="rId18" Type="http://schemas.microsoft.com/office/2007/relationships/hdphoto" Target="../media/hdphoto15.wdp"/><Relationship Id="rId3" Type="http://schemas.openxmlformats.org/officeDocument/2006/relationships/image" Target="../media/image66.png"/><Relationship Id="rId21" Type="http://schemas.openxmlformats.org/officeDocument/2006/relationships/image" Target="../media/image77.png"/><Relationship Id="rId7" Type="http://schemas.openxmlformats.org/officeDocument/2006/relationships/image" Target="../media/image69.png"/><Relationship Id="rId12" Type="http://schemas.microsoft.com/office/2007/relationships/hdphoto" Target="../media/hdphoto12.wdp"/><Relationship Id="rId17" Type="http://schemas.openxmlformats.org/officeDocument/2006/relationships/image" Target="../media/image75.png"/><Relationship Id="rId2" Type="http://schemas.openxmlformats.org/officeDocument/2006/relationships/image" Target="../media/image65.png"/><Relationship Id="rId16" Type="http://schemas.microsoft.com/office/2007/relationships/hdphoto" Target="../media/hdphoto14.wdp"/><Relationship Id="rId20" Type="http://schemas.microsoft.com/office/2007/relationships/hdphoto" Target="../media/hdphoto16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2.png"/><Relationship Id="rId5" Type="http://schemas.openxmlformats.org/officeDocument/2006/relationships/image" Target="../media/image67.png"/><Relationship Id="rId15" Type="http://schemas.openxmlformats.org/officeDocument/2006/relationships/image" Target="../media/image74.png"/><Relationship Id="rId23" Type="http://schemas.openxmlformats.org/officeDocument/2006/relationships/image" Target="../media/image31.tiff"/><Relationship Id="rId10" Type="http://schemas.openxmlformats.org/officeDocument/2006/relationships/image" Target="../media/image71.jpeg"/><Relationship Id="rId19" Type="http://schemas.openxmlformats.org/officeDocument/2006/relationships/image" Target="../media/image76.png"/><Relationship Id="rId4" Type="http://schemas.microsoft.com/office/2007/relationships/hdphoto" Target="../media/hdphoto10.wdp"/><Relationship Id="rId9" Type="http://schemas.microsoft.com/office/2007/relationships/hdphoto" Target="../media/hdphoto11.wdp"/><Relationship Id="rId14" Type="http://schemas.microsoft.com/office/2007/relationships/hdphoto" Target="../media/hdphoto13.wdp"/><Relationship Id="rId22" Type="http://schemas.microsoft.com/office/2007/relationships/hdphoto" Target="../media/hdphoto17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9.png"/><Relationship Id="rId4" Type="http://schemas.openxmlformats.org/officeDocument/2006/relationships/image" Target="../media/image9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8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7.png"/><Relationship Id="rId5" Type="http://schemas.openxmlformats.org/officeDocument/2006/relationships/image" Target="../media/image87.png"/><Relationship Id="rId4" Type="http://schemas.openxmlformats.org/officeDocument/2006/relationships/image" Target="../media/image10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5" Type="http://schemas.openxmlformats.org/officeDocument/2006/relationships/image" Target="../media/image107.png"/><Relationship Id="rId4" Type="http://schemas.openxmlformats.org/officeDocument/2006/relationships/image" Target="../media/image8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1.png"/><Relationship Id="rId4" Type="http://schemas.openxmlformats.org/officeDocument/2006/relationships/image" Target="../media/image11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16.png"/><Relationship Id="rId7" Type="http://schemas.openxmlformats.org/officeDocument/2006/relationships/image" Target="../media/image118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svg"/><Relationship Id="rId5" Type="http://schemas.openxmlformats.org/officeDocument/2006/relationships/image" Target="../media/image117.png"/><Relationship Id="rId10" Type="http://schemas.openxmlformats.org/officeDocument/2006/relationships/image" Target="../media/image87.png"/><Relationship Id="rId4" Type="http://schemas.openxmlformats.org/officeDocument/2006/relationships/image" Target="../media/image17.svg"/><Relationship Id="rId9" Type="http://schemas.openxmlformats.org/officeDocument/2006/relationships/image" Target="../media/image1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gif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gif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gif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gif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svg"/><Relationship Id="rId5" Type="http://schemas.openxmlformats.org/officeDocument/2006/relationships/image" Target="../media/image117.png"/><Relationship Id="rId4" Type="http://schemas.openxmlformats.org/officeDocument/2006/relationships/image" Target="../media/image12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gif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19.gif"/><Relationship Id="rId7" Type="http://schemas.openxmlformats.org/officeDocument/2006/relationships/image" Target="../media/image11.sv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7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Relationship Id="rId9" Type="http://schemas.openxmlformats.org/officeDocument/2006/relationships/image" Target="../media/image13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5F6F93D9-B767-4B2C-BF77-DC98E2B09E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1" t="13999" r="13460"/>
          <a:stretch/>
        </p:blipFill>
        <p:spPr bwMode="auto">
          <a:xfrm>
            <a:off x="-1047" y="1"/>
            <a:ext cx="9907047" cy="683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BCFB8C3C-0978-4F69-B07C-EF2B78B08A02}"/>
              </a:ext>
            </a:extLst>
          </p:cNvPr>
          <p:cNvSpPr txBox="1"/>
          <p:nvPr/>
        </p:nvSpPr>
        <p:spPr>
          <a:xfrm>
            <a:off x="1" y="91175"/>
            <a:ext cx="98675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0070C0"/>
                </a:solidFill>
              </a:rPr>
              <a:t>ЭЛЕКТРОННЫЕ СЕРВИСЫ ФНС РОССИИ</a:t>
            </a:r>
          </a:p>
          <a:p>
            <a:pPr algn="ctr"/>
            <a:r>
              <a:rPr lang="ru-RU" sz="2200" b="1" dirty="0">
                <a:solidFill>
                  <a:srgbClr val="0070C0"/>
                </a:solidFill>
              </a:rPr>
              <a:t>«ЛИЧНЫЙ КАБИНЕТ НАЛОГОПЛАТЕЛЬЩИКА ДЛЯ ФИЗИЧЕСКИХ ЛИЦ»</a:t>
            </a:r>
          </a:p>
          <a:p>
            <a:pPr algn="ctr"/>
            <a:endParaRPr lang="ru-RU" sz="2200" b="1" dirty="0">
              <a:solidFill>
                <a:srgbClr val="0070C0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76AC0F9A-9BCC-4C5B-843B-50550D5F85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13" t="12201" r="11413" b="9680"/>
          <a:stretch/>
        </p:blipFill>
        <p:spPr>
          <a:xfrm>
            <a:off x="1646868" y="850148"/>
            <a:ext cx="6825235" cy="398585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9B26C992-328A-4D33-B25C-41E7E12DF6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792" y="5049180"/>
            <a:ext cx="1248139" cy="1152128"/>
          </a:xfrm>
          <a:prstGeom prst="rect">
            <a:avLst/>
          </a:prstGeom>
        </p:spPr>
      </p:pic>
      <p:grpSp>
        <p:nvGrpSpPr>
          <p:cNvPr id="6" name="object 48">
            <a:extLst>
              <a:ext uri="{FF2B5EF4-FFF2-40B4-BE49-F238E27FC236}">
                <a16:creationId xmlns="" xmlns:a16="http://schemas.microsoft.com/office/drawing/2014/main" id="{CE462713-D27A-467B-A2D9-4519D42DDCB1}"/>
              </a:ext>
            </a:extLst>
          </p:cNvPr>
          <p:cNvGrpSpPr/>
          <p:nvPr/>
        </p:nvGrpSpPr>
        <p:grpSpPr>
          <a:xfrm>
            <a:off x="366270" y="4941168"/>
            <a:ext cx="1778418" cy="1368152"/>
            <a:chOff x="649110" y="6546711"/>
            <a:chExt cx="487848" cy="855344"/>
          </a:xfrm>
        </p:grpSpPr>
        <p:sp>
          <p:nvSpPr>
            <p:cNvPr id="7" name="object 49">
              <a:extLst>
                <a:ext uri="{FF2B5EF4-FFF2-40B4-BE49-F238E27FC236}">
                  <a16:creationId xmlns="" xmlns:a16="http://schemas.microsoft.com/office/drawing/2014/main" id="{A73FCD8C-0FD0-4C32-8CE7-0BB2E0D14DFD}"/>
                </a:ext>
              </a:extLst>
            </p:cNvPr>
            <p:cNvSpPr/>
            <p:nvPr/>
          </p:nvSpPr>
          <p:spPr>
            <a:xfrm>
              <a:off x="649110" y="6546711"/>
              <a:ext cx="487848" cy="855344"/>
            </a:xfrm>
            <a:custGeom>
              <a:avLst/>
              <a:gdLst/>
              <a:ahLst/>
              <a:cxnLst/>
              <a:rect l="l" t="t" r="r" b="b"/>
              <a:pathLst>
                <a:path w="506094" h="855345">
                  <a:moveTo>
                    <a:pt x="429336" y="0"/>
                  </a:moveTo>
                  <a:lnTo>
                    <a:pt x="76326" y="0"/>
                  </a:lnTo>
                  <a:lnTo>
                    <a:pt x="46618" y="5998"/>
                  </a:lnTo>
                  <a:lnTo>
                    <a:pt x="22356" y="22356"/>
                  </a:lnTo>
                  <a:lnTo>
                    <a:pt x="5998" y="46618"/>
                  </a:lnTo>
                  <a:lnTo>
                    <a:pt x="0" y="76326"/>
                  </a:lnTo>
                  <a:lnTo>
                    <a:pt x="0" y="778636"/>
                  </a:lnTo>
                  <a:lnTo>
                    <a:pt x="5998" y="808345"/>
                  </a:lnTo>
                  <a:lnTo>
                    <a:pt x="22356" y="832607"/>
                  </a:lnTo>
                  <a:lnTo>
                    <a:pt x="46618" y="848965"/>
                  </a:lnTo>
                  <a:lnTo>
                    <a:pt x="76326" y="854963"/>
                  </a:lnTo>
                  <a:lnTo>
                    <a:pt x="429336" y="854963"/>
                  </a:lnTo>
                  <a:lnTo>
                    <a:pt x="459050" y="848965"/>
                  </a:lnTo>
                  <a:lnTo>
                    <a:pt x="483311" y="832607"/>
                  </a:lnTo>
                  <a:lnTo>
                    <a:pt x="499666" y="808345"/>
                  </a:lnTo>
                  <a:lnTo>
                    <a:pt x="505663" y="778636"/>
                  </a:lnTo>
                  <a:lnTo>
                    <a:pt x="505663" y="76326"/>
                  </a:lnTo>
                  <a:lnTo>
                    <a:pt x="499666" y="46618"/>
                  </a:lnTo>
                  <a:lnTo>
                    <a:pt x="483311" y="22356"/>
                  </a:lnTo>
                  <a:lnTo>
                    <a:pt x="459050" y="5998"/>
                  </a:lnTo>
                  <a:lnTo>
                    <a:pt x="429336" y="0"/>
                  </a:lnTo>
                  <a:close/>
                </a:path>
              </a:pathLst>
            </a:custGeom>
            <a:solidFill>
              <a:srgbClr val="C7EAF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8" name="object 50">
              <a:extLst>
                <a:ext uri="{FF2B5EF4-FFF2-40B4-BE49-F238E27FC236}">
                  <a16:creationId xmlns="" xmlns:a16="http://schemas.microsoft.com/office/drawing/2014/main" id="{B51294B7-F751-4196-B5C7-62BFD27492C0}"/>
                </a:ext>
              </a:extLst>
            </p:cNvPr>
            <p:cNvPicPr/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766533" y="6974383"/>
              <a:ext cx="69468" cy="69456"/>
            </a:xfrm>
            <a:prstGeom prst="rect">
              <a:avLst/>
            </a:prstGeom>
          </p:spPr>
        </p:pic>
        <p:pic>
          <p:nvPicPr>
            <p:cNvPr id="9" name="object 51">
              <a:extLst>
                <a:ext uri="{FF2B5EF4-FFF2-40B4-BE49-F238E27FC236}">
                  <a16:creationId xmlns="" xmlns:a16="http://schemas.microsoft.com/office/drawing/2014/main" id="{D39D0D6B-3932-4CF7-B354-DBAE3FC3D147}"/>
                </a:ext>
              </a:extLst>
            </p:cNvPr>
            <p:cNvPicPr/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866099" y="6974383"/>
              <a:ext cx="69468" cy="69456"/>
            </a:xfrm>
            <a:prstGeom prst="rect">
              <a:avLst/>
            </a:prstGeom>
          </p:spPr>
        </p:pic>
        <p:pic>
          <p:nvPicPr>
            <p:cNvPr id="10" name="object 52">
              <a:extLst>
                <a:ext uri="{FF2B5EF4-FFF2-40B4-BE49-F238E27FC236}">
                  <a16:creationId xmlns="" xmlns:a16="http://schemas.microsoft.com/office/drawing/2014/main" id="{6F29B069-501C-4C1A-B66F-0E4E945CC587}"/>
                </a:ext>
              </a:extLst>
            </p:cNvPr>
            <p:cNvPicPr/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965664" y="6974383"/>
              <a:ext cx="69468" cy="69456"/>
            </a:xfrm>
            <a:prstGeom prst="rect">
              <a:avLst/>
            </a:prstGeom>
          </p:spPr>
        </p:pic>
        <p:pic>
          <p:nvPicPr>
            <p:cNvPr id="11" name="object 53">
              <a:extLst>
                <a:ext uri="{FF2B5EF4-FFF2-40B4-BE49-F238E27FC236}">
                  <a16:creationId xmlns="" xmlns:a16="http://schemas.microsoft.com/office/drawing/2014/main" id="{4069252B-FD1A-4D17-A2C7-66A83009F120}"/>
                </a:ext>
              </a:extLst>
            </p:cNvPr>
            <p:cNvPicPr/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766533" y="7071872"/>
              <a:ext cx="69468" cy="69456"/>
            </a:xfrm>
            <a:prstGeom prst="rect">
              <a:avLst/>
            </a:prstGeom>
          </p:spPr>
        </p:pic>
        <p:pic>
          <p:nvPicPr>
            <p:cNvPr id="12" name="object 54">
              <a:extLst>
                <a:ext uri="{FF2B5EF4-FFF2-40B4-BE49-F238E27FC236}">
                  <a16:creationId xmlns="" xmlns:a16="http://schemas.microsoft.com/office/drawing/2014/main" id="{C5C6FC3B-5779-466B-9121-E4AAA1CB00A4}"/>
                </a:ext>
              </a:extLst>
            </p:cNvPr>
            <p:cNvPicPr/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866099" y="7071872"/>
              <a:ext cx="69468" cy="69456"/>
            </a:xfrm>
            <a:prstGeom prst="rect">
              <a:avLst/>
            </a:prstGeom>
          </p:spPr>
        </p:pic>
        <p:pic>
          <p:nvPicPr>
            <p:cNvPr id="13" name="object 55">
              <a:extLst>
                <a:ext uri="{FF2B5EF4-FFF2-40B4-BE49-F238E27FC236}">
                  <a16:creationId xmlns="" xmlns:a16="http://schemas.microsoft.com/office/drawing/2014/main" id="{889A75AF-5DF7-4D65-83B2-0459350D8141}"/>
                </a:ext>
              </a:extLst>
            </p:cNvPr>
            <p:cNvPicPr/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965664" y="7071872"/>
              <a:ext cx="69468" cy="69456"/>
            </a:xfrm>
            <a:prstGeom prst="rect">
              <a:avLst/>
            </a:prstGeom>
          </p:spPr>
        </p:pic>
        <p:pic>
          <p:nvPicPr>
            <p:cNvPr id="14" name="object 56">
              <a:extLst>
                <a:ext uri="{FF2B5EF4-FFF2-40B4-BE49-F238E27FC236}">
                  <a16:creationId xmlns="" xmlns:a16="http://schemas.microsoft.com/office/drawing/2014/main" id="{CAE1B356-2590-47BA-BC49-17D70327AC88}"/>
                </a:ext>
              </a:extLst>
            </p:cNvPr>
            <p:cNvPicPr/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766533" y="7169361"/>
              <a:ext cx="69468" cy="69456"/>
            </a:xfrm>
            <a:prstGeom prst="rect">
              <a:avLst/>
            </a:prstGeom>
          </p:spPr>
        </p:pic>
        <p:pic>
          <p:nvPicPr>
            <p:cNvPr id="15" name="object 57">
              <a:extLst>
                <a:ext uri="{FF2B5EF4-FFF2-40B4-BE49-F238E27FC236}">
                  <a16:creationId xmlns="" xmlns:a16="http://schemas.microsoft.com/office/drawing/2014/main" id="{1BF0F172-ACCA-47D2-8886-9851124D74B6}"/>
                </a:ext>
              </a:extLst>
            </p:cNvPr>
            <p:cNvPicPr/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866099" y="7169361"/>
              <a:ext cx="69468" cy="69456"/>
            </a:xfrm>
            <a:prstGeom prst="rect">
              <a:avLst/>
            </a:prstGeom>
          </p:spPr>
        </p:pic>
        <p:pic>
          <p:nvPicPr>
            <p:cNvPr id="16" name="object 58">
              <a:extLst>
                <a:ext uri="{FF2B5EF4-FFF2-40B4-BE49-F238E27FC236}">
                  <a16:creationId xmlns="" xmlns:a16="http://schemas.microsoft.com/office/drawing/2014/main" id="{E6A56B68-FD9F-499D-A50D-9BBBDE0A9FD9}"/>
                </a:ext>
              </a:extLst>
            </p:cNvPr>
            <p:cNvPicPr/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965664" y="7169361"/>
              <a:ext cx="69468" cy="69456"/>
            </a:xfrm>
            <a:prstGeom prst="rect">
              <a:avLst/>
            </a:prstGeom>
          </p:spPr>
        </p:pic>
        <p:pic>
          <p:nvPicPr>
            <p:cNvPr id="17" name="object 59">
              <a:extLst>
                <a:ext uri="{FF2B5EF4-FFF2-40B4-BE49-F238E27FC236}">
                  <a16:creationId xmlns="" xmlns:a16="http://schemas.microsoft.com/office/drawing/2014/main" id="{56451B04-EA80-43EB-B4AA-6C77DB476658}"/>
                </a:ext>
              </a:extLst>
            </p:cNvPr>
            <p:cNvPicPr/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766533" y="7266850"/>
              <a:ext cx="69468" cy="69456"/>
            </a:xfrm>
            <a:prstGeom prst="rect">
              <a:avLst/>
            </a:prstGeom>
          </p:spPr>
        </p:pic>
        <p:pic>
          <p:nvPicPr>
            <p:cNvPr id="18" name="object 60">
              <a:extLst>
                <a:ext uri="{FF2B5EF4-FFF2-40B4-BE49-F238E27FC236}">
                  <a16:creationId xmlns="" xmlns:a16="http://schemas.microsoft.com/office/drawing/2014/main" id="{2B102D46-E595-401F-94E3-6101407E1538}"/>
                </a:ext>
              </a:extLst>
            </p:cNvPr>
            <p:cNvPicPr/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866099" y="7266850"/>
              <a:ext cx="69468" cy="69456"/>
            </a:xfrm>
            <a:prstGeom prst="rect">
              <a:avLst/>
            </a:prstGeom>
          </p:spPr>
        </p:pic>
        <p:pic>
          <p:nvPicPr>
            <p:cNvPr id="21" name="object 61">
              <a:extLst>
                <a:ext uri="{FF2B5EF4-FFF2-40B4-BE49-F238E27FC236}">
                  <a16:creationId xmlns="" xmlns:a16="http://schemas.microsoft.com/office/drawing/2014/main" id="{A6BB8FAE-1897-4FB5-9A9D-BCD09017233F}"/>
                </a:ext>
              </a:extLst>
            </p:cNvPr>
            <p:cNvPicPr/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965664" y="7266850"/>
              <a:ext cx="69468" cy="69456"/>
            </a:xfrm>
            <a:prstGeom prst="rect">
              <a:avLst/>
            </a:prstGeom>
          </p:spPr>
        </p:pic>
      </p:grpSp>
      <p:sp>
        <p:nvSpPr>
          <p:cNvPr id="23" name="object 62">
            <a:extLst>
              <a:ext uri="{FF2B5EF4-FFF2-40B4-BE49-F238E27FC236}">
                <a16:creationId xmlns="" xmlns:a16="http://schemas.microsoft.com/office/drawing/2014/main" id="{5316434E-7DDC-42B0-95F0-DF3B4CC8468F}"/>
              </a:ext>
            </a:extLst>
          </p:cNvPr>
          <p:cNvSpPr txBox="1"/>
          <p:nvPr/>
        </p:nvSpPr>
        <p:spPr>
          <a:xfrm>
            <a:off x="483282" y="5081232"/>
            <a:ext cx="1544392" cy="201974"/>
          </a:xfrm>
          <a:prstGeom prst="rect">
            <a:avLst/>
          </a:prstGeom>
        </p:spPr>
        <p:txBody>
          <a:bodyPr vert="horz" wrap="square" lIns="0" tIns="17141" rIns="0" bIns="0" rtlCol="0">
            <a:spAutoFit/>
          </a:bodyPr>
          <a:lstStyle/>
          <a:p>
            <a:pPr marL="12697" algn="ctr">
              <a:spcBef>
                <a:spcPts val="135"/>
              </a:spcBef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8</a:t>
            </a:r>
            <a:r>
              <a:rPr sz="1200" b="1" spc="-3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spc="15" dirty="0">
                <a:solidFill>
                  <a:srgbClr val="0000FF"/>
                </a:solidFill>
                <a:latin typeface="Tahoma"/>
                <a:cs typeface="Tahoma"/>
              </a:rPr>
              <a:t>80</a:t>
            </a:r>
            <a:r>
              <a:rPr sz="1200" b="1" spc="25" dirty="0">
                <a:solidFill>
                  <a:srgbClr val="0000FF"/>
                </a:solidFill>
                <a:latin typeface="Tahoma"/>
                <a:cs typeface="Tahoma"/>
              </a:rPr>
              <a:t>0</a:t>
            </a:r>
            <a:r>
              <a:rPr sz="1200" b="1" spc="-3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0000FF"/>
                </a:solidFill>
                <a:latin typeface="Tahoma"/>
                <a:cs typeface="Tahoma"/>
              </a:rPr>
              <a:t>222-22-22</a:t>
            </a:r>
            <a:endParaRPr sz="1200" dirty="0">
              <a:solidFill>
                <a:srgbClr val="0000FF"/>
              </a:solidFill>
              <a:latin typeface="Tahoma"/>
              <a:cs typeface="Tahoma"/>
            </a:endParaRPr>
          </a:p>
        </p:txBody>
      </p:sp>
      <p:sp>
        <p:nvSpPr>
          <p:cNvPr id="24" name="object 63">
            <a:extLst>
              <a:ext uri="{FF2B5EF4-FFF2-40B4-BE49-F238E27FC236}">
                <a16:creationId xmlns="" xmlns:a16="http://schemas.microsoft.com/office/drawing/2014/main" id="{5CC712C7-5810-404C-A0FE-6F8459B5B6CF}"/>
              </a:ext>
            </a:extLst>
          </p:cNvPr>
          <p:cNvSpPr/>
          <p:nvPr/>
        </p:nvSpPr>
        <p:spPr>
          <a:xfrm>
            <a:off x="525688" y="5312931"/>
            <a:ext cx="1501986" cy="45719"/>
          </a:xfrm>
          <a:custGeom>
            <a:avLst/>
            <a:gdLst/>
            <a:ahLst/>
            <a:cxnLst/>
            <a:rect l="l" t="t" r="r" b="b"/>
            <a:pathLst>
              <a:path w="172719" h="25400">
                <a:moveTo>
                  <a:pt x="166712" y="0"/>
                </a:moveTo>
                <a:lnTo>
                  <a:pt x="12395" y="0"/>
                </a:lnTo>
                <a:lnTo>
                  <a:pt x="5549" y="0"/>
                </a:lnTo>
                <a:lnTo>
                  <a:pt x="0" y="5549"/>
                </a:lnTo>
                <a:lnTo>
                  <a:pt x="0" y="19240"/>
                </a:lnTo>
                <a:lnTo>
                  <a:pt x="5549" y="24790"/>
                </a:lnTo>
                <a:lnTo>
                  <a:pt x="166712" y="24790"/>
                </a:lnTo>
                <a:lnTo>
                  <a:pt x="172262" y="19240"/>
                </a:lnTo>
                <a:lnTo>
                  <a:pt x="172262" y="5549"/>
                </a:lnTo>
                <a:lnTo>
                  <a:pt x="166712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6966673F-6790-4C52-9616-10AFB2E1B03A}"/>
              </a:ext>
            </a:extLst>
          </p:cNvPr>
          <p:cNvSpPr/>
          <p:nvPr/>
        </p:nvSpPr>
        <p:spPr>
          <a:xfrm>
            <a:off x="5156145" y="5373618"/>
            <a:ext cx="4382539" cy="56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000" dirty="0">
                <a:ln w="1905"/>
                <a:solidFill>
                  <a:srgbClr val="0000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www.nalog.gov.ru</a:t>
            </a:r>
            <a:endParaRPr lang="ru-RU" sz="3000" dirty="0">
              <a:ln w="1905"/>
              <a:solidFill>
                <a:srgbClr val="0000FF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5854771" y="5356332"/>
            <a:ext cx="4012775" cy="1494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27" tIns="54423" rIns="108827" bIns="54423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ru-RU" sz="1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начальника отдела </a:t>
            </a:r>
          </a:p>
          <a:p>
            <a:pPr eaLnBrk="1" hangingPunct="1">
              <a:spcBef>
                <a:spcPts val="0"/>
              </a:spcBef>
            </a:pPr>
            <a:r>
              <a:rPr lang="ru-RU" sz="1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казания государственных услуг</a:t>
            </a:r>
          </a:p>
          <a:p>
            <a:pPr eaLnBrk="1" hangingPunct="1">
              <a:spcBef>
                <a:spcPts val="0"/>
              </a:spcBef>
            </a:pPr>
            <a:r>
              <a:rPr lang="ru-RU" sz="1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УФНС России </a:t>
            </a:r>
          </a:p>
          <a:p>
            <a:pPr eaLnBrk="1" hangingPunct="1">
              <a:spcBef>
                <a:spcPts val="0"/>
              </a:spcBef>
            </a:pPr>
            <a:r>
              <a:rPr lang="ru-RU" sz="1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Новгородской области</a:t>
            </a:r>
          </a:p>
          <a:p>
            <a:pPr eaLnBrk="1" hangingPunct="1">
              <a:spcBef>
                <a:spcPts val="0"/>
              </a:spcBef>
            </a:pPr>
            <a:r>
              <a:rPr lang="ru-RU" sz="1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Ю.Н. Федорова</a:t>
            </a:r>
            <a:endParaRPr lang="ru-RU" sz="1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560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1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139" y="886998"/>
            <a:ext cx="8170731" cy="5022363"/>
          </a:xfrm>
          <a:prstGeom prst="rect">
            <a:avLst/>
          </a:prstGeom>
        </p:spPr>
      </p:pic>
      <p:pic>
        <p:nvPicPr>
          <p:cNvPr id="3" name="object 2"/>
          <p:cNvPicPr/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6952"/>
            <a:ext cx="9906000" cy="6857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BE5A223-50DD-43D6-82ED-107125DE00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625" t="6599" r="11414" b="8927"/>
          <a:stretch/>
        </p:blipFill>
        <p:spPr>
          <a:xfrm>
            <a:off x="230131" y="764704"/>
            <a:ext cx="9445738" cy="5904657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="" xmlns:a16="http://schemas.microsoft.com/office/drawing/2014/main" id="{780D726E-8CD2-49DA-A089-322F906167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2456723" y="2052485"/>
            <a:ext cx="328710" cy="30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="" xmlns:a16="http://schemas.microsoft.com/office/drawing/2014/main" id="{458AB980-355A-435A-A677-339FEAC64D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2456723" y="2564905"/>
            <a:ext cx="328710" cy="30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="" xmlns:a16="http://schemas.microsoft.com/office/drawing/2014/main" id="{0FEE2D71-C5D7-4859-B398-C8649DEBCD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2450383" y="2988047"/>
            <a:ext cx="328710" cy="30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="" xmlns:a16="http://schemas.microsoft.com/office/drawing/2014/main" id="{9C6E4E49-58B1-43BC-A360-5AD73C28AE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2447365" y="3513141"/>
            <a:ext cx="328710" cy="30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="" xmlns:a16="http://schemas.microsoft.com/office/drawing/2014/main" id="{1EF7A0B3-E5B9-4AC5-AFC7-A03E1A1883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2408534" y="3982370"/>
            <a:ext cx="328710" cy="30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>
            <a:extLst>
              <a:ext uri="{FF2B5EF4-FFF2-40B4-BE49-F238E27FC236}">
                <a16:creationId xmlns="" xmlns:a16="http://schemas.microsoft.com/office/drawing/2014/main" id="{A9C6EF81-F7BA-41A1-BB37-67E765C571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2408534" y="4405512"/>
            <a:ext cx="328710" cy="30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="" xmlns:a16="http://schemas.microsoft.com/office/drawing/2014/main" id="{D9DEE6A7-6EA3-4CFB-BD39-66EA9466C9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2401317" y="4880547"/>
            <a:ext cx="328710" cy="30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>
            <a:extLst>
              <a:ext uri="{FF2B5EF4-FFF2-40B4-BE49-F238E27FC236}">
                <a16:creationId xmlns="" xmlns:a16="http://schemas.microsoft.com/office/drawing/2014/main" id="{5C04FBB9-E921-4FD7-821A-38B64DB862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2401316" y="5363341"/>
            <a:ext cx="328710" cy="30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>
            <a:extLst>
              <a:ext uri="{FF2B5EF4-FFF2-40B4-BE49-F238E27FC236}">
                <a16:creationId xmlns="" xmlns:a16="http://schemas.microsoft.com/office/drawing/2014/main" id="{51097C39-FF13-4261-977B-25B7FB2B8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2401315" y="5758936"/>
            <a:ext cx="328710" cy="30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>
            <a:extLst>
              <a:ext uri="{FF2B5EF4-FFF2-40B4-BE49-F238E27FC236}">
                <a16:creationId xmlns="" xmlns:a16="http://schemas.microsoft.com/office/drawing/2014/main" id="{D9083C0D-0304-4C13-A91D-CB56BCCBBA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2408534" y="6214149"/>
            <a:ext cx="328710" cy="30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BCFB8C3C-0978-4F69-B07C-EF2B78B08A02}"/>
              </a:ext>
            </a:extLst>
          </p:cNvPr>
          <p:cNvSpPr txBox="1"/>
          <p:nvPr/>
        </p:nvSpPr>
        <p:spPr>
          <a:xfrm>
            <a:off x="249518" y="268788"/>
            <a:ext cx="93967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ЭЛЕКТРОННЫЕ СЕРВИСЫ ФНС РОССИИ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829994F-A855-4A39-A1F0-E35D837C4ED0}"/>
              </a:ext>
            </a:extLst>
          </p:cNvPr>
          <p:cNvSpPr txBox="1"/>
          <p:nvPr/>
        </p:nvSpPr>
        <p:spPr>
          <a:xfrm>
            <a:off x="8947292" y="6375241"/>
            <a:ext cx="744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2/45</a:t>
            </a:r>
          </a:p>
        </p:txBody>
      </p:sp>
    </p:spTree>
    <p:extLst>
      <p:ext uri="{BB962C8B-B14F-4D97-AF65-F5344CB8AC3E}">
        <p14:creationId xmlns:p14="http://schemas.microsoft.com/office/powerpoint/2010/main" val="3052990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1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139" y="886998"/>
            <a:ext cx="8170731" cy="5022363"/>
          </a:xfrm>
          <a:prstGeom prst="rect">
            <a:avLst/>
          </a:prstGeom>
        </p:spPr>
      </p:pic>
      <p:pic>
        <p:nvPicPr>
          <p:cNvPr id="3" name="object 2"/>
          <p:cNvPicPr/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6952"/>
            <a:ext cx="9906000" cy="68579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4604" y="230645"/>
            <a:ext cx="9396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ЭЛЕКТРОННЫЙ СЕРВИС ФНС РОССИИ</a:t>
            </a:r>
          </a:p>
          <a:p>
            <a:pPr algn="ctr"/>
            <a:r>
              <a:rPr lang="ru-RU" b="1" dirty="0">
                <a:solidFill>
                  <a:srgbClr val="0070C0"/>
                </a:solidFill>
              </a:rPr>
              <a:t> «ЛИЧНЫЙ КАБИНЕТ НАЛОГОПЛАТЕЛЬЩИКА ДЛЯ ФИЗИЧЕСКИХ ЛИЦ»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8" name="Picture 2" descr="https://nalog-fl.ru/wp-content/uploads/2018/08/vhod-v-lk-2-1024x620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35" b="12671"/>
          <a:stretch/>
        </p:blipFill>
        <p:spPr bwMode="auto">
          <a:xfrm>
            <a:off x="714401" y="1090669"/>
            <a:ext cx="8691267" cy="458272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BE3F93F-2B97-4345-B715-613807FFE3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923" y="5707639"/>
            <a:ext cx="1110502" cy="10250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4A8C642-9511-4035-945A-95CDF57C1530}"/>
              </a:ext>
            </a:extLst>
          </p:cNvPr>
          <p:cNvSpPr txBox="1"/>
          <p:nvPr/>
        </p:nvSpPr>
        <p:spPr>
          <a:xfrm>
            <a:off x="9161573" y="6257089"/>
            <a:ext cx="744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3/45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628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1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139" y="886998"/>
            <a:ext cx="8170731" cy="5022363"/>
          </a:xfrm>
          <a:prstGeom prst="rect">
            <a:avLst/>
          </a:prstGeom>
        </p:spPr>
      </p:pic>
      <p:pic>
        <p:nvPicPr>
          <p:cNvPr id="3" name="object 2"/>
          <p:cNvPicPr/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6952"/>
            <a:ext cx="9906000" cy="68579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" y="230645"/>
            <a:ext cx="987986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ЭЛЕКТРОННЫЙ СЕРВИС ФНС РОССИИ </a:t>
            </a:r>
          </a:p>
          <a:p>
            <a:pPr algn="ctr"/>
            <a:r>
              <a:rPr lang="ru-RU" b="1" dirty="0">
                <a:solidFill>
                  <a:srgbClr val="0070C0"/>
                </a:solidFill>
              </a:rPr>
              <a:t>«ЛИЧНЫЙ КАБИНЕТ НАЛОГОПЛАТЕЛЬЩИКА ДЛЯ ФИЗИЧЕСКИХ ЛИЦ»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C538B32-CDAD-4D3B-B807-97518CAAC74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990" t="9084" r="13776" b="14721"/>
          <a:stretch/>
        </p:blipFill>
        <p:spPr>
          <a:xfrm>
            <a:off x="584515" y="1055306"/>
            <a:ext cx="8658962" cy="5497781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="" xmlns:a16="http://schemas.microsoft.com/office/drawing/2014/main" id="{B34E234C-033E-4FE0-AFFB-F7F612DE04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4406940" y="4293097"/>
            <a:ext cx="250033" cy="22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="" xmlns:a16="http://schemas.microsoft.com/office/drawing/2014/main" id="{2905DCA0-2D51-4CA6-A5EA-2109D6DC4C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3704861" y="4680016"/>
            <a:ext cx="285337" cy="26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D221AA9-CB90-4F13-97EE-FD00740467A2}"/>
              </a:ext>
            </a:extLst>
          </p:cNvPr>
          <p:cNvSpPr txBox="1"/>
          <p:nvPr/>
        </p:nvSpPr>
        <p:spPr>
          <a:xfrm>
            <a:off x="9135443" y="6505618"/>
            <a:ext cx="744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4/45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791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ject 2"/>
          <p:cNvPicPr/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"/>
            <a:ext cx="9906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0E74121-D701-4837-A766-35AC437CA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897" y="1700808"/>
            <a:ext cx="8499076" cy="48153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68757" y="228305"/>
            <a:ext cx="5226581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ЛИЧНЫЙ КАБИНЕТ ДЛЯ ФИЗИЧЕСКИХ ЛИЦ (ЛК ФЛ)</a:t>
            </a:r>
          </a:p>
          <a:p>
            <a:pPr algn="ctr"/>
            <a:r>
              <a:rPr lang="ru-RU" sz="1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highlight>
                  <a:srgbClr val="FFFF00"/>
                </a:highlight>
              </a:rPr>
              <a:t>ПРОФИЛЬ ПОЛЬЗОВАТЕЛЯ ЛК ФЛ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3" t="26318" r="66350" b="56815"/>
          <a:stretch/>
        </p:blipFill>
        <p:spPr bwMode="auto">
          <a:xfrm>
            <a:off x="367130" y="69988"/>
            <a:ext cx="1621542" cy="594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BC4064E-1B3D-425E-9774-B68A8A8676DF}"/>
              </a:ext>
            </a:extLst>
          </p:cNvPr>
          <p:cNvSpPr txBox="1"/>
          <p:nvPr/>
        </p:nvSpPr>
        <p:spPr>
          <a:xfrm>
            <a:off x="8853158" y="6399059"/>
            <a:ext cx="9037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5/45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6E3F257-F789-48B2-9AF9-B96039BBB8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7112" y="984207"/>
            <a:ext cx="2682875" cy="2438400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6E7B92F3-FBDD-4592-8FEB-B633221BC12B}"/>
              </a:ext>
            </a:extLst>
          </p:cNvPr>
          <p:cNvSpPr/>
          <p:nvPr/>
        </p:nvSpPr>
        <p:spPr>
          <a:xfrm>
            <a:off x="7014120" y="2513887"/>
            <a:ext cx="1962436" cy="369029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707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2"/>
          <p:cNvPicPr/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9555" y="2"/>
            <a:ext cx="9945555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91B4995-1407-4EC0-B76F-6C98797E1D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5" y="1314450"/>
            <a:ext cx="9813131" cy="4229100"/>
          </a:xfrm>
          <a:prstGeom prst="rect">
            <a:avLst/>
          </a:prstGeom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3" t="26318" r="66350" b="56815"/>
          <a:stretch/>
        </p:blipFill>
        <p:spPr bwMode="auto">
          <a:xfrm>
            <a:off x="367130" y="69988"/>
            <a:ext cx="1621542" cy="594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00706" y="273673"/>
            <a:ext cx="6770113" cy="5539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ЛИЧНЫЙ КАБИНЕТ ДЛЯ ФИЗИЧЕСКИХ ЛИЦ (ЛК ФЛ)</a:t>
            </a:r>
          </a:p>
          <a:p>
            <a:pPr algn="ctr"/>
            <a:r>
              <a:rPr lang="ru-RU" sz="15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highlight>
                  <a:srgbClr val="FFFF00"/>
                </a:highlight>
              </a:rPr>
              <a:t>ПОЛУЧИТЬ НЕКВАЛИФИЦИРОВАННУЮ ЭЛЕКТРОННУЮ ПОДПИСЬ</a:t>
            </a:r>
          </a:p>
        </p:txBody>
      </p:sp>
      <p:sp>
        <p:nvSpPr>
          <p:cNvPr id="9" name="Овал 8"/>
          <p:cNvSpPr/>
          <p:nvPr/>
        </p:nvSpPr>
        <p:spPr>
          <a:xfrm>
            <a:off x="46434" y="4941169"/>
            <a:ext cx="1962436" cy="369029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BC9DDDB-81DA-4D78-901F-6A45A5941007}"/>
              </a:ext>
            </a:extLst>
          </p:cNvPr>
          <p:cNvSpPr txBox="1"/>
          <p:nvPr/>
        </p:nvSpPr>
        <p:spPr>
          <a:xfrm>
            <a:off x="8853435" y="6454597"/>
            <a:ext cx="10525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6/45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10" name="Picture 6">
            <a:extLst>
              <a:ext uri="{FF2B5EF4-FFF2-40B4-BE49-F238E27FC236}">
                <a16:creationId xmlns="" xmlns:a16="http://schemas.microsoft.com/office/drawing/2014/main" id="{9C6FE946-AABD-4D18-992B-CD3667F4F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3392827" y="3789041"/>
            <a:ext cx="328710" cy="30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="" xmlns:a16="http://schemas.microsoft.com/office/drawing/2014/main" id="{825F0BFE-2C5E-469F-BAB8-6F2944A89F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7995339" y="3802469"/>
            <a:ext cx="328710" cy="30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9444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1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139" y="886998"/>
            <a:ext cx="8170731" cy="5022363"/>
          </a:xfrm>
          <a:prstGeom prst="rect">
            <a:avLst/>
          </a:prstGeom>
        </p:spPr>
      </p:pic>
      <p:pic>
        <p:nvPicPr>
          <p:cNvPr id="3" name="object 2"/>
          <p:cNvPicPr/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6952"/>
            <a:ext cx="9906000" cy="68579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" y="230645"/>
            <a:ext cx="987986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ЭЛЕКТРОННЫЙ СЕРВИС ФНС РОССИИ </a:t>
            </a:r>
          </a:p>
          <a:p>
            <a:pPr algn="ctr"/>
            <a:r>
              <a:rPr lang="ru-RU" b="1" dirty="0">
                <a:solidFill>
                  <a:srgbClr val="0070C0"/>
                </a:solidFill>
              </a:rPr>
              <a:t>«ЛИЧНЫЙ КАБИНЕТ НАЛОГОПЛАТЕЛЬЩИКА ДЛЯ ФИЗИЧЕСКИХ ЛИЦ»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934EFB06-12BB-491F-B675-500C3DE398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497" y="5782081"/>
            <a:ext cx="1110502" cy="10250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B29A964-4A80-4F9B-8ED1-F7DC6B316B0A}"/>
              </a:ext>
            </a:extLst>
          </p:cNvPr>
          <p:cNvSpPr txBox="1"/>
          <p:nvPr/>
        </p:nvSpPr>
        <p:spPr>
          <a:xfrm>
            <a:off x="8989959" y="6588060"/>
            <a:ext cx="744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7/45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D1DEFCF-82A3-4DC9-B45F-F890C85387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419" y="1181100"/>
            <a:ext cx="9555163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064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/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6952"/>
            <a:ext cx="9906000" cy="6857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8369B92-FD71-419C-80E2-85CADEB81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625" y="1844746"/>
            <a:ext cx="9341333" cy="43205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" y="230644"/>
            <a:ext cx="9879869" cy="5078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ЭЛЕКТРОННЫЙ СЕРВИС ФНС РОССИИ </a:t>
            </a:r>
          </a:p>
          <a:p>
            <a:pPr algn="ctr"/>
            <a:r>
              <a:rPr lang="ru-RU" b="1" dirty="0">
                <a:solidFill>
                  <a:srgbClr val="0070C0"/>
                </a:solidFill>
              </a:rPr>
              <a:t>«ЛИЧНЫЙ КАБИНЕТ НАЛОГОПЛАТЕЛЬЩИКА ДЛЯ ФИЗИЧЕСКИХ ЛИЦ»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highlight>
                  <a:srgbClr val="FFFF00"/>
                </a:highlight>
              </a:rPr>
              <a:t>ПОПОЛНЕНИЕ БАЛАНСА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964169D-57FA-484F-83F8-E52801C182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05" t="15980" r="80837" b="76806"/>
          <a:stretch/>
        </p:blipFill>
        <p:spPr>
          <a:xfrm>
            <a:off x="26131" y="1133355"/>
            <a:ext cx="2776683" cy="747598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="" xmlns:a16="http://schemas.microsoft.com/office/drawing/2014/main" id="{50DA62AA-D8A5-4A34-8C26-8C7A692C8E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7137243" y="3209124"/>
            <a:ext cx="328710" cy="30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CC21A7E4-A64D-46FB-AF9C-BEC41E0D9AEB}"/>
              </a:ext>
            </a:extLst>
          </p:cNvPr>
          <p:cNvSpPr/>
          <p:nvPr/>
        </p:nvSpPr>
        <p:spPr>
          <a:xfrm>
            <a:off x="368238" y="2309076"/>
            <a:ext cx="2365978" cy="423639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36F0860-D7D3-45C3-8856-029878017E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604" y="6131842"/>
            <a:ext cx="736396" cy="6797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C76264B-8FCE-4C83-B822-7C76A1F2F01C}"/>
              </a:ext>
            </a:extLst>
          </p:cNvPr>
          <p:cNvSpPr txBox="1"/>
          <p:nvPr/>
        </p:nvSpPr>
        <p:spPr>
          <a:xfrm>
            <a:off x="9161574" y="6471717"/>
            <a:ext cx="744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8/45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13" name="Picture 6">
            <a:extLst>
              <a:ext uri="{FF2B5EF4-FFF2-40B4-BE49-F238E27FC236}">
                <a16:creationId xmlns="" xmlns:a16="http://schemas.microsoft.com/office/drawing/2014/main" id="{84A76CF7-97DD-4E5E-A263-BCD1934390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7137243" y="4437113"/>
            <a:ext cx="328710" cy="30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74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ject 2"/>
          <p:cNvPicPr/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"/>
            <a:ext cx="9906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6B16F9F-6085-48FE-8D3C-7CF621A7A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1756" y="2335160"/>
            <a:ext cx="7192169" cy="43243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46766" y="69988"/>
            <a:ext cx="5226581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ЛИЧНЫЙ КАБИНЕТ ДЛЯ ФИЗИЧЕСКИХ ЛИЦ (ЛК ФЛ)</a:t>
            </a:r>
          </a:p>
          <a:p>
            <a:pPr algn="ctr"/>
            <a:r>
              <a:rPr lang="ru-RU" sz="1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highlight>
                  <a:srgbClr val="FFFF00"/>
                </a:highlight>
              </a:rPr>
              <a:t>СВЕДЕНИЯ О ИМУЩЕСТВЕ ГРАЖДАНИНА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3" t="26318" r="66350" b="56815"/>
          <a:stretch/>
        </p:blipFill>
        <p:spPr bwMode="auto">
          <a:xfrm>
            <a:off x="367130" y="69988"/>
            <a:ext cx="1621542" cy="594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4" name="TextBox 83"/>
          <p:cNvSpPr txBox="1"/>
          <p:nvPr/>
        </p:nvSpPr>
        <p:spPr>
          <a:xfrm>
            <a:off x="234742" y="3284984"/>
            <a:ext cx="1886318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70C0"/>
                </a:solidFill>
              </a:rPr>
              <a:t>В разделе «Имущество» выбрав вид имущества, можно просмотреть все характеристики объекта.</a:t>
            </a: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flipV="1">
            <a:off x="2300705" y="4005065"/>
            <a:ext cx="1950217" cy="6651"/>
          </a:xfrm>
          <a:prstGeom prst="line">
            <a:avLst/>
          </a:pr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2300705" y="5589241"/>
            <a:ext cx="1950217" cy="6651"/>
          </a:xfrm>
          <a:prstGeom prst="line">
            <a:avLst/>
          </a:pr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6162134" y="4011715"/>
            <a:ext cx="1950217" cy="6651"/>
          </a:xfrm>
          <a:prstGeom prst="line">
            <a:avLst/>
          </a:pr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6279147" y="5582590"/>
            <a:ext cx="1950217" cy="6651"/>
          </a:xfrm>
          <a:prstGeom prst="line">
            <a:avLst/>
          </a:pr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692784" y="3635732"/>
            <a:ext cx="1326147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Квартиры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2093" y="3635732"/>
            <a:ext cx="1326147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Квартиры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31194" y="5230967"/>
            <a:ext cx="2455831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Земельный участок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48723" y="5229200"/>
            <a:ext cx="249627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</a:rPr>
              <a:t>Автомобили легковые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54883" y="2335161"/>
            <a:ext cx="26981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Имущество</a:t>
            </a:r>
          </a:p>
          <a:p>
            <a:pPr algn="ctr"/>
            <a:r>
              <a:rPr lang="ru-RU" b="1" dirty="0">
                <a:solidFill>
                  <a:srgbClr val="0070C0"/>
                </a:solidFill>
              </a:rPr>
              <a:t>Все виды имущества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flipV="1">
            <a:off x="2628832" y="2641186"/>
            <a:ext cx="1950217" cy="6651"/>
          </a:xfrm>
          <a:prstGeom prst="line">
            <a:avLst/>
          </a:pr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D3EB24BA-4EF8-4E95-AFC0-E41E534288A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326" t="15981" r="37537" b="66048"/>
          <a:stretch/>
        </p:blipFill>
        <p:spPr>
          <a:xfrm>
            <a:off x="1256848" y="756482"/>
            <a:ext cx="7860354" cy="1401838"/>
          </a:xfrm>
          <a:prstGeom prst="rect">
            <a:avLst/>
          </a:prstGeom>
        </p:spPr>
      </p:pic>
      <p:sp>
        <p:nvSpPr>
          <p:cNvPr id="34" name="Овал 33">
            <a:extLst>
              <a:ext uri="{FF2B5EF4-FFF2-40B4-BE49-F238E27FC236}">
                <a16:creationId xmlns="" xmlns:a16="http://schemas.microsoft.com/office/drawing/2014/main" id="{9220488A-78CE-4578-A810-1E4E5F8108CC}"/>
              </a:ext>
            </a:extLst>
          </p:cNvPr>
          <p:cNvSpPr/>
          <p:nvPr/>
        </p:nvSpPr>
        <p:spPr>
          <a:xfrm>
            <a:off x="4757977" y="1606705"/>
            <a:ext cx="897101" cy="311295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1959C761-DF93-4F1A-9366-1DD92A635C17}"/>
              </a:ext>
            </a:extLst>
          </p:cNvPr>
          <p:cNvSpPr txBox="1"/>
          <p:nvPr/>
        </p:nvSpPr>
        <p:spPr>
          <a:xfrm>
            <a:off x="9253344" y="6530674"/>
            <a:ext cx="744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9/45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346408" y="2048139"/>
            <a:ext cx="142539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FF0000"/>
                </a:solidFill>
              </a:rPr>
              <a:t>Сведения по имуществу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0904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2"/>
          <p:cNvPicPr/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"/>
            <a:ext cx="9906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00953D22-B10B-48E2-95FB-3D9D1E871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44" y="1017661"/>
            <a:ext cx="9637713" cy="5686425"/>
          </a:xfrm>
          <a:prstGeom prst="rect">
            <a:avLst/>
          </a:prstGeom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3" t="26318" r="66350" b="56815"/>
          <a:stretch/>
        </p:blipFill>
        <p:spPr bwMode="auto">
          <a:xfrm>
            <a:off x="0" y="1"/>
            <a:ext cx="2483582" cy="910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46766" y="110616"/>
            <a:ext cx="5226581" cy="5539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ЛИЧНЫЙ КАБИНЕТ ДЛЯ ФИЗИЧЕСКИХ ЛИЦ (ЛК ФЛ)</a:t>
            </a:r>
          </a:p>
          <a:p>
            <a:pPr algn="ctr"/>
            <a:r>
              <a:rPr lang="ru-RU" sz="15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highlight>
                  <a:srgbClr val="FFFF00"/>
                </a:highlight>
              </a:rPr>
              <a:t>СВЕДЕНИЯ О ДОХОДАХ И ПРОЦЕНТЫ ПО ВКЛАДАМ</a:t>
            </a:r>
          </a:p>
        </p:txBody>
      </p:sp>
      <p:sp>
        <p:nvSpPr>
          <p:cNvPr id="46" name="Овал 45">
            <a:extLst>
              <a:ext uri="{FF2B5EF4-FFF2-40B4-BE49-F238E27FC236}">
                <a16:creationId xmlns="" xmlns:a16="http://schemas.microsoft.com/office/drawing/2014/main" id="{31A73AC2-F2A2-4951-B224-44D8B0E27DC1}"/>
              </a:ext>
            </a:extLst>
          </p:cNvPr>
          <p:cNvSpPr/>
          <p:nvPr/>
        </p:nvSpPr>
        <p:spPr>
          <a:xfrm>
            <a:off x="2690749" y="1028443"/>
            <a:ext cx="1404156" cy="3878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85E5D677-4B48-44F2-B6DB-051AE4FCF40D}"/>
              </a:ext>
            </a:extLst>
          </p:cNvPr>
          <p:cNvCxnSpPr>
            <a:cxnSpLocks/>
          </p:cNvCxnSpPr>
          <p:nvPr/>
        </p:nvCxnSpPr>
        <p:spPr>
          <a:xfrm flipV="1">
            <a:off x="2975384" y="2427540"/>
            <a:ext cx="1431556" cy="1"/>
          </a:xfrm>
          <a:prstGeom prst="line">
            <a:avLst/>
          </a:pr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>
            <a:extLst>
              <a:ext uri="{FF2B5EF4-FFF2-40B4-BE49-F238E27FC236}">
                <a16:creationId xmlns="" xmlns:a16="http://schemas.microsoft.com/office/drawing/2014/main" id="{4987047F-21C8-4AA4-B0C5-4EC6BDB366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272481" y="4208272"/>
            <a:ext cx="328710" cy="30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="" xmlns:a16="http://schemas.microsoft.com/office/drawing/2014/main" id="{5B3D3C85-3CDD-4EFE-8B59-47B533E11E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255805" y="5141710"/>
            <a:ext cx="328710" cy="30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="" xmlns:a16="http://schemas.microsoft.com/office/drawing/2014/main" id="{A6E7AF12-5DAC-4B1E-B216-1EE65508C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194472" y="6122437"/>
            <a:ext cx="328710" cy="30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DE18F19-7ED0-400C-8467-60AF2CF142EB}"/>
              </a:ext>
            </a:extLst>
          </p:cNvPr>
          <p:cNvSpPr txBox="1"/>
          <p:nvPr/>
        </p:nvSpPr>
        <p:spPr>
          <a:xfrm>
            <a:off x="8931442" y="6527304"/>
            <a:ext cx="9745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10/45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097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2"/>
          <p:cNvPicPr/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9555" y="2"/>
            <a:ext cx="9945555" cy="6857999"/>
          </a:xfrm>
          <a:prstGeom prst="rect">
            <a:avLst/>
          </a:prstGeom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3" t="26318" r="66350" b="56815"/>
          <a:stretch/>
        </p:blipFill>
        <p:spPr bwMode="auto">
          <a:xfrm>
            <a:off x="367130" y="69988"/>
            <a:ext cx="1621542" cy="594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00706" y="273673"/>
            <a:ext cx="6770113" cy="5539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ЛИЧНЫЙ КАБИНЕТ ДЛЯ ФИЗИЧЕСКИХ ЛИЦ (ЛК ФЛ)</a:t>
            </a:r>
          </a:p>
          <a:p>
            <a:pPr algn="ctr"/>
            <a:r>
              <a:rPr lang="ru-RU" sz="15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highlight>
                  <a:srgbClr val="FFFF00"/>
                </a:highlight>
              </a:rPr>
              <a:t>НАПРАВИТЬ ОБРАЩЕНИЕ В НАЛОГОВЫЙ ОРГАН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343C516-6CA5-42EB-8F11-DFD916B397E6}"/>
              </a:ext>
            </a:extLst>
          </p:cNvPr>
          <p:cNvSpPr txBox="1"/>
          <p:nvPr/>
        </p:nvSpPr>
        <p:spPr>
          <a:xfrm>
            <a:off x="8775425" y="6488667"/>
            <a:ext cx="11167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11/45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13BA49D-BE65-468C-9773-F73FC8A1E1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337" t="10013" r="25326" b="23541"/>
          <a:stretch/>
        </p:blipFill>
        <p:spPr>
          <a:xfrm>
            <a:off x="49402" y="1185352"/>
            <a:ext cx="7159118" cy="505070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9A08591-99E0-4FAA-B3C0-88452C14F9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350" t="24324" r="1963" b="52996"/>
          <a:stretch/>
        </p:blipFill>
        <p:spPr>
          <a:xfrm>
            <a:off x="7194867" y="1185351"/>
            <a:ext cx="2743844" cy="1823601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7327021" y="2376222"/>
            <a:ext cx="1962436" cy="448216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="" xmlns:a16="http://schemas.microsoft.com/office/drawing/2014/main" id="{2B6F76AA-88A7-47E5-9640-4C6538EB9E87}"/>
              </a:ext>
            </a:extLst>
          </p:cNvPr>
          <p:cNvCxnSpPr>
            <a:cxnSpLocks/>
          </p:cNvCxnSpPr>
          <p:nvPr/>
        </p:nvCxnSpPr>
        <p:spPr>
          <a:xfrm flipH="1">
            <a:off x="2578980" y="2600330"/>
            <a:ext cx="4718495" cy="22410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608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Picture 7" descr="G:\САЙТ\original_5.jp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42" t="9248" r="24682" b="37773"/>
          <a:stretch/>
        </p:blipFill>
        <p:spPr bwMode="auto">
          <a:xfrm>
            <a:off x="-24050" y="11723"/>
            <a:ext cx="9930050" cy="686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9" name="Text Box 5"/>
          <p:cNvSpPr txBox="1">
            <a:spLocks noChangeArrowheads="1"/>
          </p:cNvSpPr>
          <p:nvPr/>
        </p:nvSpPr>
        <p:spPr bwMode="auto">
          <a:xfrm>
            <a:off x="3698101" y="1849389"/>
            <a:ext cx="3953558" cy="45345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bg1"/>
            </a:solidFill>
          </a:ln>
          <a:effectLst/>
          <a:extLst/>
        </p:spPr>
        <p:txBody>
          <a:bodyPr vert="horz" wrap="square" lIns="17864" tIns="17864" rIns="17864" bIns="1786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46593">
              <a:lnSpc>
                <a:spcPts val="1474"/>
              </a:lnSpc>
            </a:pPr>
            <a:endParaRPr lang="ru-RU" sz="2900" b="1" spc="-24" dirty="0" smtClean="0">
              <a:solidFill>
                <a:prstClr val="white"/>
              </a:solidFill>
              <a:latin typeface="UJCNMV+GothamPro-Black"/>
              <a:cs typeface="UJCNMV+GothamPro-Black"/>
            </a:endParaRPr>
          </a:p>
          <a:p>
            <a:pPr defTabSz="446593">
              <a:lnSpc>
                <a:spcPts val="1474"/>
              </a:lnSpc>
            </a:pPr>
            <a:r>
              <a:rPr lang="ru-RU" sz="2900" b="1" spc="-24" dirty="0" smtClean="0">
                <a:solidFill>
                  <a:prstClr val="white"/>
                </a:solidFill>
                <a:latin typeface="UJCNMV+GothamPro-Black"/>
                <a:cs typeface="UJCNMV+GothamPro-Black"/>
              </a:rPr>
              <a:t>декларацию</a:t>
            </a:r>
            <a:r>
              <a:rPr lang="ru-RU" sz="2900" b="1" spc="-15" dirty="0" smtClean="0">
                <a:solidFill>
                  <a:prstClr val="white"/>
                </a:solidFill>
                <a:latin typeface="UJCNMV+GothamPro-Black"/>
                <a:cs typeface="UJCNMV+GothamPro-Black"/>
              </a:rPr>
              <a:t> </a:t>
            </a:r>
            <a:r>
              <a:rPr lang="ru-RU" sz="2900" b="1" spc="-26" dirty="0">
                <a:solidFill>
                  <a:prstClr val="white"/>
                </a:solidFill>
                <a:latin typeface="UJCNMV+GothamPro-Black"/>
                <a:cs typeface="UJCNMV+GothamPro-Black"/>
              </a:rPr>
              <a:t>3-НДФЛ</a:t>
            </a:r>
          </a:p>
        </p:txBody>
      </p:sp>
      <p:sp>
        <p:nvSpPr>
          <p:cNvPr id="166" name="Text Box 5"/>
          <p:cNvSpPr txBox="1">
            <a:spLocks noChangeArrowheads="1"/>
          </p:cNvSpPr>
          <p:nvPr/>
        </p:nvSpPr>
        <p:spPr bwMode="auto">
          <a:xfrm>
            <a:off x="1063710" y="783149"/>
            <a:ext cx="7809590" cy="100743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bg1"/>
            </a:solidFill>
          </a:ln>
          <a:effectLst/>
          <a:extLst/>
        </p:spPr>
        <p:txBody>
          <a:bodyPr vert="horz" wrap="square" lIns="17864" tIns="17864" rIns="17864" bIns="1786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596" defTabSz="446593"/>
            <a:endParaRPr lang="ru-RU" sz="1000" spc="-23" dirty="0" smtClean="0">
              <a:solidFill>
                <a:srgbClr val="FFFFFF"/>
              </a:solidFill>
              <a:latin typeface="UJCNMV+GothamPro-Black"/>
              <a:cs typeface="UJCNMV+GothamPro-Black"/>
            </a:endParaRPr>
          </a:p>
          <a:p>
            <a:pPr marL="6596" defTabSz="446593">
              <a:lnSpc>
                <a:spcPts val="2582"/>
              </a:lnSpc>
            </a:pPr>
            <a:endParaRPr lang="ru-RU" sz="1050" spc="-23" dirty="0">
              <a:solidFill>
                <a:srgbClr val="FFFFFF"/>
              </a:solidFill>
              <a:latin typeface="UJCNMV+GothamPro-Black"/>
              <a:cs typeface="UJCNMV+GothamPro-Black"/>
            </a:endParaRPr>
          </a:p>
          <a:p>
            <a:pPr marL="6596" defTabSz="446593">
              <a:lnSpc>
                <a:spcPts val="2582"/>
              </a:lnSpc>
            </a:pPr>
            <a:r>
              <a:rPr lang="ru-RU" sz="2800" spc="-23" dirty="0" smtClean="0">
                <a:solidFill>
                  <a:srgbClr val="FFFFFF"/>
                </a:solidFill>
                <a:latin typeface="UJCNMV+GothamPro-Black"/>
                <a:cs typeface="UJCNMV+GothamPro-Black"/>
              </a:rPr>
              <a:t>не </a:t>
            </a:r>
            <a:r>
              <a:rPr lang="ru-RU" sz="2800" spc="-23" dirty="0">
                <a:solidFill>
                  <a:srgbClr val="FFFFFF"/>
                </a:solidFill>
                <a:latin typeface="UJCNMV+GothamPro-Black"/>
                <a:cs typeface="UJCNMV+GothamPro-Black"/>
              </a:rPr>
              <a:t>позднее</a:t>
            </a:r>
            <a:r>
              <a:rPr lang="ru-RU" sz="6000" spc="-5" dirty="0">
                <a:solidFill>
                  <a:srgbClr val="FFFFFF"/>
                </a:solidFill>
                <a:latin typeface="UJCNMV+GothamPro-Black"/>
                <a:cs typeface="UJCNMV+GothamPro-Black"/>
              </a:rPr>
              <a:t> </a:t>
            </a:r>
            <a:r>
              <a:rPr lang="ru-RU" sz="8100" dirty="0">
                <a:solidFill>
                  <a:srgbClr val="FFFFFF"/>
                </a:solidFill>
                <a:latin typeface="UJCNMV+GothamPro-Black"/>
                <a:cs typeface="UJCNMV+GothamPro-Black"/>
              </a:rPr>
              <a:t>2</a:t>
            </a:r>
            <a:r>
              <a:rPr lang="ru-RU" sz="8100" spc="-141" dirty="0">
                <a:solidFill>
                  <a:srgbClr val="FFFFFF"/>
                </a:solidFill>
                <a:latin typeface="UJCNMV+GothamPro-Black"/>
                <a:cs typeface="UJCNMV+GothamPro-Black"/>
              </a:rPr>
              <a:t> </a:t>
            </a:r>
            <a:r>
              <a:rPr lang="ru-RU" sz="5600" spc="-23" dirty="0">
                <a:solidFill>
                  <a:srgbClr val="FFFFFF"/>
                </a:solidFill>
                <a:latin typeface="UJCNMV+GothamPro-Black"/>
                <a:cs typeface="UJCNMV+GothamPro-Black"/>
              </a:rPr>
              <a:t>мая</a:t>
            </a:r>
            <a:r>
              <a:rPr lang="ru-RU" sz="5600" dirty="0">
                <a:solidFill>
                  <a:srgbClr val="FFFFFF"/>
                </a:solidFill>
                <a:latin typeface="UJCNMV+GothamPro-Black"/>
                <a:cs typeface="UJCNMV+GothamPro-Black"/>
              </a:rPr>
              <a:t> </a:t>
            </a:r>
            <a:r>
              <a:rPr lang="ru-RU" sz="5600" spc="-30" dirty="0">
                <a:solidFill>
                  <a:srgbClr val="FFFFFF"/>
                </a:solidFill>
                <a:latin typeface="UJCNMV+GothamPro-Black"/>
                <a:cs typeface="UJCNMV+GothamPro-Black"/>
              </a:rPr>
              <a:t>2023</a:t>
            </a:r>
            <a:r>
              <a:rPr lang="ru-RU" sz="5600" dirty="0">
                <a:solidFill>
                  <a:srgbClr val="FFFFFF"/>
                </a:solidFill>
                <a:latin typeface="UJCNMV+GothamPro-Black"/>
                <a:cs typeface="UJCNMV+GothamPro-Black"/>
              </a:rPr>
              <a:t> </a:t>
            </a:r>
            <a:r>
              <a:rPr lang="ru-RU" sz="5600" spc="-22" dirty="0">
                <a:solidFill>
                  <a:srgbClr val="FFFFFF"/>
                </a:solidFill>
                <a:latin typeface="UJCNMV+GothamPro-Black"/>
                <a:cs typeface="UJCNMV+GothamPro-Black"/>
              </a:rPr>
              <a:t>года</a:t>
            </a:r>
          </a:p>
        </p:txBody>
      </p:sp>
      <p:sp>
        <p:nvSpPr>
          <p:cNvPr id="165" name="object 3"/>
          <p:cNvSpPr txBox="1"/>
          <p:nvPr/>
        </p:nvSpPr>
        <p:spPr>
          <a:xfrm>
            <a:off x="1067490" y="1847804"/>
            <a:ext cx="6826064" cy="8925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sz="2900" b="1" spc="-24" dirty="0" err="1" smtClean="0">
                <a:solidFill>
                  <a:srgbClr val="FFFFFF"/>
                </a:solidFill>
                <a:latin typeface="UJCNMV+GothamPro-Black"/>
                <a:cs typeface="UJCNMV+GothamPro-Black"/>
              </a:rPr>
              <a:t>предоставьте</a:t>
            </a:r>
            <a:endParaRPr sz="2900" b="1" spc="-26" dirty="0">
              <a:solidFill>
                <a:srgbClr val="F47321"/>
              </a:solidFill>
              <a:latin typeface="UJCNMV+GothamPro-Black"/>
              <a:cs typeface="UJCNMV+GothamPro-Black"/>
            </a:endParaRPr>
          </a:p>
          <a:p>
            <a:pPr>
              <a:spcBef>
                <a:spcPts val="38"/>
              </a:spcBef>
            </a:pPr>
            <a:r>
              <a:rPr sz="2900" b="1" spc="-25" dirty="0">
                <a:solidFill>
                  <a:srgbClr val="FFFFFF"/>
                </a:solidFill>
                <a:latin typeface="UJCNMV+GothamPro-Black"/>
                <a:cs typeface="UJCNMV+GothamPro-Black"/>
              </a:rPr>
              <a:t>при</a:t>
            </a:r>
            <a:r>
              <a:rPr sz="2900" b="1" spc="-7" dirty="0">
                <a:solidFill>
                  <a:srgbClr val="FFFFFF"/>
                </a:solidFill>
                <a:latin typeface="UJCNMV+GothamPro-Black"/>
                <a:cs typeface="UJCNMV+GothamPro-Black"/>
              </a:rPr>
              <a:t> </a:t>
            </a:r>
            <a:r>
              <a:rPr sz="2900" b="1" spc="-24" dirty="0">
                <a:solidFill>
                  <a:srgbClr val="FFFFFF"/>
                </a:solidFill>
                <a:latin typeface="UJCNMV+GothamPro-Black"/>
                <a:cs typeface="UJCNMV+GothamPro-Black"/>
              </a:rPr>
              <a:t>получении</a:t>
            </a:r>
            <a:r>
              <a:rPr sz="2900" b="1" spc="-7" dirty="0">
                <a:solidFill>
                  <a:srgbClr val="FFFFFF"/>
                </a:solidFill>
                <a:latin typeface="UJCNMV+GothamPro-Black"/>
                <a:cs typeface="UJCNMV+GothamPro-Black"/>
              </a:rPr>
              <a:t> </a:t>
            </a:r>
            <a:r>
              <a:rPr sz="2900" b="1" spc="-24" dirty="0">
                <a:solidFill>
                  <a:srgbClr val="FFFFFF"/>
                </a:solidFill>
                <a:latin typeface="UJCNMV+GothamPro-Black"/>
                <a:cs typeface="UJCNMV+GothamPro-Black"/>
              </a:rPr>
              <a:t>дохода:</a:t>
            </a:r>
          </a:p>
        </p:txBody>
      </p:sp>
      <p:pic>
        <p:nvPicPr>
          <p:cNvPr id="167" name="Рисунок 16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7875" y="139262"/>
            <a:ext cx="619915" cy="647391"/>
          </a:xfrm>
          <a:prstGeom prst="rect">
            <a:avLst/>
          </a:prstGeom>
        </p:spPr>
      </p:pic>
      <p:sp>
        <p:nvSpPr>
          <p:cNvPr id="168" name="object 240"/>
          <p:cNvSpPr txBox="1">
            <a:spLocks/>
          </p:cNvSpPr>
          <p:nvPr/>
        </p:nvSpPr>
        <p:spPr>
          <a:xfrm>
            <a:off x="1013804" y="168256"/>
            <a:ext cx="7253368" cy="282949"/>
          </a:xfrm>
          <a:prstGeom prst="rect">
            <a:avLst/>
          </a:prstGeom>
        </p:spPr>
        <p:txBody>
          <a:bodyPr vert="horz" wrap="square" lIns="0" tIns="5893" rIns="0" bIns="0" rtlCol="0">
            <a:spAutoFit/>
          </a:bodyPr>
          <a:lstStyle>
            <a:lvl1pPr>
              <a:defRPr sz="4100" b="1" i="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6203">
              <a:spcBef>
                <a:spcPts val="46"/>
              </a:spcBef>
            </a:pPr>
            <a:r>
              <a:rPr lang="ru-RU" sz="1800" kern="0" spc="15" dirty="0">
                <a:solidFill>
                  <a:prstClr val="white"/>
                </a:solidFill>
                <a:latin typeface="Trebuchet MS" pitchFamily="34" charset="0"/>
                <a:cs typeface="Arial" panose="020B0604020202020204" pitchFamily="34" charset="0"/>
              </a:rPr>
              <a:t>УФНС РОССИИ ПО НОВГОРОДСКОЙ ОБЛАСТИ</a:t>
            </a:r>
            <a:endParaRPr lang="ru-RU" sz="2400" kern="0" dirty="0">
              <a:solidFill>
                <a:prstClr val="white"/>
              </a:solidFill>
              <a:latin typeface="Trebuchet MS" pitchFamily="34" charset="0"/>
              <a:cs typeface="Arial" panose="020B0604020202020204" pitchFamily="34" charset="0"/>
            </a:endParaRPr>
          </a:p>
        </p:txBody>
      </p:sp>
      <p:pic>
        <p:nvPicPr>
          <p:cNvPr id="181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7183" y="2803595"/>
            <a:ext cx="690558" cy="690558"/>
          </a:xfrm>
          <a:prstGeom prst="rect">
            <a:avLst/>
          </a:prstGeom>
        </p:spPr>
      </p:pic>
      <p:pic>
        <p:nvPicPr>
          <p:cNvPr id="182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35674" y="2953715"/>
            <a:ext cx="804040" cy="643154"/>
          </a:xfrm>
          <a:prstGeom prst="rect">
            <a:avLst/>
          </a:prstGeom>
        </p:spPr>
      </p:pic>
      <p:pic>
        <p:nvPicPr>
          <p:cNvPr id="401" name="object 22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88894" y="-3454236"/>
            <a:ext cx="161840" cy="97509"/>
          </a:xfrm>
          <a:prstGeom prst="rect">
            <a:avLst/>
          </a:prstGeom>
        </p:spPr>
      </p:pic>
      <p:sp>
        <p:nvSpPr>
          <p:cNvPr id="406" name="object 234"/>
          <p:cNvSpPr txBox="1"/>
          <p:nvPr/>
        </p:nvSpPr>
        <p:spPr>
          <a:xfrm>
            <a:off x="7325166" y="2880369"/>
            <a:ext cx="2507874" cy="74699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260"/>
              </a:lnSpc>
              <a:spcBef>
                <a:spcPts val="325"/>
              </a:spcBef>
            </a:pPr>
            <a:r>
              <a:rPr lang="ru-RU" sz="17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Доходы от источников, находящихся за пределами  </a:t>
            </a:r>
          </a:p>
          <a:p>
            <a:pPr marL="12700" marR="5080">
              <a:lnSpc>
                <a:spcPts val="1260"/>
              </a:lnSpc>
              <a:spcBef>
                <a:spcPts val="325"/>
              </a:spcBef>
            </a:pPr>
            <a:r>
              <a:rPr lang="ru-RU" sz="17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Российской Федерации</a:t>
            </a:r>
            <a:endParaRPr sz="1700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7" name="object 238"/>
          <p:cNvSpPr txBox="1"/>
          <p:nvPr/>
        </p:nvSpPr>
        <p:spPr>
          <a:xfrm>
            <a:off x="4166442" y="2959116"/>
            <a:ext cx="1929950" cy="719877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1600" marR="5080">
              <a:lnSpc>
                <a:spcPts val="1260"/>
              </a:lnSpc>
              <a:spcBef>
                <a:spcPts val="325"/>
              </a:spcBef>
            </a:pPr>
            <a:r>
              <a:rPr sz="1700" b="1" spc="-10" dirty="0">
                <a:solidFill>
                  <a:srgbClr val="FFFFFF"/>
                </a:solidFill>
                <a:latin typeface="Trebuchet MS"/>
                <a:cs typeface="Trebuchet MS"/>
              </a:rPr>
              <a:t>от</a:t>
            </a:r>
            <a:r>
              <a:rPr sz="17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5" dirty="0">
                <a:solidFill>
                  <a:srgbClr val="FFFFFF"/>
                </a:solidFill>
                <a:latin typeface="Trebuchet MS"/>
                <a:cs typeface="Trebuchet MS"/>
              </a:rPr>
              <a:t>выигрыша  </a:t>
            </a:r>
            <a:r>
              <a:rPr sz="1700" b="1" dirty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sz="1700" b="1" spc="3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Trebuchet MS"/>
                <a:cs typeface="Trebuchet MS"/>
              </a:rPr>
              <a:t>лотерею </a:t>
            </a:r>
            <a:r>
              <a:rPr sz="17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Trebuchet MS"/>
                <a:cs typeface="Trebuchet MS"/>
              </a:rPr>
              <a:t>до</a:t>
            </a:r>
            <a:r>
              <a:rPr sz="17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15" dirty="0">
                <a:solidFill>
                  <a:srgbClr val="FFFFFF"/>
                </a:solidFill>
                <a:latin typeface="Trebuchet MS"/>
                <a:cs typeface="Trebuchet MS"/>
              </a:rPr>
              <a:t>15000</a:t>
            </a:r>
            <a:endParaRPr sz="1700"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21600">
              <a:lnSpc>
                <a:spcPts val="1255"/>
              </a:lnSpc>
            </a:pPr>
            <a:r>
              <a:rPr sz="1700" b="1" spc="-10" dirty="0">
                <a:solidFill>
                  <a:srgbClr val="FFFFFF"/>
                </a:solidFill>
                <a:latin typeface="Trebuchet MS"/>
                <a:cs typeface="Trebuchet MS"/>
              </a:rPr>
              <a:t>рублей</a:t>
            </a:r>
            <a:endParaRPr sz="1700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8" name="object 236"/>
          <p:cNvSpPr txBox="1"/>
          <p:nvPr/>
        </p:nvSpPr>
        <p:spPr>
          <a:xfrm>
            <a:off x="1341701" y="4151810"/>
            <a:ext cx="1552893" cy="585738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indent="-12700">
              <a:lnSpc>
                <a:spcPts val="1260"/>
              </a:lnSpc>
              <a:spcBef>
                <a:spcPts val="325"/>
              </a:spcBef>
            </a:pPr>
            <a:r>
              <a:rPr sz="1700" b="1" spc="-10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от</a:t>
            </a:r>
            <a:r>
              <a:rPr sz="1700" b="1" spc="-4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25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сдачи</a:t>
            </a:r>
            <a:r>
              <a:rPr sz="1700" b="1" spc="-25" dirty="0" smtClean="0">
                <a:solidFill>
                  <a:srgbClr val="FFFFFF"/>
                </a:solidFill>
                <a:latin typeface="Trebuchet MS"/>
                <a:cs typeface="Trebuchet MS"/>
              </a:rPr>
              <a:t>  </a:t>
            </a:r>
            <a:r>
              <a:rPr sz="1700" b="1" spc="-15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имущества</a:t>
            </a:r>
            <a:r>
              <a:rPr sz="1700" b="1" spc="-1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endParaRPr lang="ru-RU" sz="1700" b="1" spc="-15" dirty="0" smtClean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 marR="5080" indent="-12700">
              <a:lnSpc>
                <a:spcPts val="1260"/>
              </a:lnSpc>
              <a:spcBef>
                <a:spcPts val="325"/>
              </a:spcBef>
            </a:pPr>
            <a:r>
              <a:rPr sz="17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sz="1700" b="1" spc="-6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15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аренду</a:t>
            </a:r>
            <a:endParaRPr sz="1700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9" name="Прямоугольник 408"/>
          <p:cNvSpPr/>
          <p:nvPr/>
        </p:nvSpPr>
        <p:spPr>
          <a:xfrm>
            <a:off x="7407815" y="4093556"/>
            <a:ext cx="231772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spc="-15" dirty="0" smtClean="0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lang="ru-RU" sz="1700" b="1" spc="-5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ru-RU" sz="17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общей</a:t>
            </a:r>
            <a:r>
              <a:rPr lang="ru-RU" sz="1700" b="1" spc="250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ru-RU" sz="1700" b="1" spc="-40" dirty="0" smtClean="0">
                <a:solidFill>
                  <a:srgbClr val="FFFFFF"/>
                </a:solidFill>
                <a:latin typeface="Trebuchet MS"/>
                <a:cs typeface="Trebuchet MS"/>
              </a:rPr>
              <a:t>системе </a:t>
            </a:r>
            <a:r>
              <a:rPr lang="ru-RU" sz="1700" b="1" spc="-34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ru-RU" sz="1700" b="1" spc="-15" dirty="0" smtClean="0">
                <a:solidFill>
                  <a:srgbClr val="FFFFFF"/>
                </a:solidFill>
                <a:latin typeface="Trebuchet MS"/>
                <a:cs typeface="Trebuchet MS"/>
              </a:rPr>
              <a:t>налогообложения,  </a:t>
            </a:r>
            <a:r>
              <a:rPr lang="ru-RU" sz="1700" b="1" spc="-25" dirty="0" smtClean="0">
                <a:solidFill>
                  <a:srgbClr val="FFFFFF"/>
                </a:solidFill>
                <a:latin typeface="Trebuchet MS"/>
                <a:cs typeface="Trebuchet MS"/>
              </a:rPr>
              <a:t>нотариусами, </a:t>
            </a:r>
            <a:r>
              <a:rPr lang="ru-RU" sz="1700" b="1" spc="-20" dirty="0" smtClean="0">
                <a:solidFill>
                  <a:srgbClr val="FFFFFF"/>
                </a:solidFill>
                <a:latin typeface="Trebuchet MS"/>
                <a:cs typeface="Trebuchet MS"/>
              </a:rPr>
              <a:t> адвокатами</a:t>
            </a:r>
            <a:endParaRPr lang="ru-RU" sz="1700" dirty="0">
              <a:solidFill>
                <a:prstClr val="black"/>
              </a:solidFill>
            </a:endParaRPr>
          </a:p>
        </p:txBody>
      </p:sp>
      <p:sp>
        <p:nvSpPr>
          <p:cNvPr id="410" name="object 235"/>
          <p:cNvSpPr txBox="1"/>
          <p:nvPr/>
        </p:nvSpPr>
        <p:spPr>
          <a:xfrm>
            <a:off x="1283598" y="2982962"/>
            <a:ext cx="1559171" cy="708527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indent="-12700" algn="just">
              <a:lnSpc>
                <a:spcPts val="1260"/>
              </a:lnSpc>
              <a:spcBef>
                <a:spcPts val="325"/>
              </a:spcBef>
            </a:pPr>
            <a:r>
              <a:rPr sz="1700" b="1" spc="-10" dirty="0">
                <a:solidFill>
                  <a:srgbClr val="FFFFFF"/>
                </a:solidFill>
                <a:latin typeface="Trebuchet MS"/>
                <a:cs typeface="Trebuchet MS"/>
              </a:rPr>
              <a:t>от</a:t>
            </a:r>
            <a:r>
              <a:rPr sz="17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5" dirty="0">
                <a:solidFill>
                  <a:srgbClr val="FFFFFF"/>
                </a:solidFill>
                <a:latin typeface="Trebuchet MS"/>
                <a:cs typeface="Trebuchet MS"/>
              </a:rPr>
              <a:t>продажи  </a:t>
            </a:r>
            <a:r>
              <a:rPr sz="1700" b="1" spc="-30" dirty="0">
                <a:solidFill>
                  <a:srgbClr val="FFFFFF"/>
                </a:solidFill>
                <a:latin typeface="Trebuchet MS"/>
                <a:cs typeface="Trebuchet MS"/>
              </a:rPr>
              <a:t>жилья,</a:t>
            </a:r>
            <a:r>
              <a:rPr sz="1700" b="1" spc="-45" dirty="0">
                <a:solidFill>
                  <a:srgbClr val="FFFFFF"/>
                </a:solidFill>
                <a:latin typeface="Trebuchet MS"/>
                <a:cs typeface="Trebuchet MS"/>
              </a:rPr>
              <a:t> земли,  </a:t>
            </a:r>
            <a:r>
              <a:rPr sz="1700" b="1" spc="-30" dirty="0">
                <a:solidFill>
                  <a:srgbClr val="FFFFFF"/>
                </a:solidFill>
                <a:latin typeface="Trebuchet MS"/>
                <a:cs typeface="Trebuchet MS"/>
              </a:rPr>
              <a:t>или</a:t>
            </a:r>
            <a:r>
              <a:rPr sz="17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Trebuchet MS"/>
                <a:cs typeface="Trebuchet MS"/>
              </a:rPr>
              <a:t>транспорта</a:t>
            </a:r>
            <a:endParaRPr sz="1700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1" name="object 239"/>
          <p:cNvSpPr txBox="1"/>
          <p:nvPr/>
        </p:nvSpPr>
        <p:spPr>
          <a:xfrm>
            <a:off x="4126012" y="3975253"/>
            <a:ext cx="2470869" cy="1375377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6000" marR="276860">
              <a:lnSpc>
                <a:spcPts val="1260"/>
              </a:lnSpc>
              <a:spcBef>
                <a:spcPts val="325"/>
              </a:spcBef>
            </a:pPr>
            <a:r>
              <a:rPr sz="1700" b="1" spc="-10" dirty="0">
                <a:solidFill>
                  <a:srgbClr val="FFFFFF"/>
                </a:solidFill>
                <a:latin typeface="Trebuchet MS"/>
                <a:cs typeface="Trebuchet MS"/>
              </a:rPr>
              <a:t>при </a:t>
            </a:r>
            <a:r>
              <a:rPr sz="1700" b="1" spc="-20" dirty="0">
                <a:solidFill>
                  <a:srgbClr val="FFFFFF"/>
                </a:solidFill>
                <a:latin typeface="Trebuchet MS"/>
                <a:cs typeface="Trebuchet MS"/>
              </a:rPr>
              <a:t>получении </a:t>
            </a:r>
            <a:r>
              <a:rPr sz="1700" b="1" dirty="0">
                <a:solidFill>
                  <a:srgbClr val="FFFFFF"/>
                </a:solidFill>
                <a:latin typeface="Trebuchet MS"/>
                <a:cs typeface="Trebuchet MS"/>
              </a:rPr>
              <a:t>в </a:t>
            </a:r>
            <a:r>
              <a:rPr sz="1700" b="1" spc="-10" dirty="0">
                <a:solidFill>
                  <a:srgbClr val="FFFFFF"/>
                </a:solidFill>
                <a:latin typeface="Trebuchet MS"/>
                <a:cs typeface="Trebuchet MS"/>
              </a:rPr>
              <a:t>дар </a:t>
            </a:r>
            <a:r>
              <a:rPr sz="17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20" dirty="0">
                <a:solidFill>
                  <a:srgbClr val="FFFFFF"/>
                </a:solidFill>
                <a:latin typeface="Trebuchet MS"/>
                <a:cs typeface="Trebuchet MS"/>
              </a:rPr>
              <a:t>недвижимого</a:t>
            </a:r>
            <a:r>
              <a:rPr sz="1700" b="1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30" dirty="0">
                <a:solidFill>
                  <a:srgbClr val="FFFFFF"/>
                </a:solidFill>
                <a:latin typeface="Trebuchet MS"/>
                <a:cs typeface="Trebuchet MS"/>
              </a:rPr>
              <a:t>имущества, </a:t>
            </a:r>
            <a:r>
              <a:rPr sz="1700" b="1" spc="-3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20" dirty="0">
                <a:solidFill>
                  <a:srgbClr val="FFFFFF"/>
                </a:solidFill>
                <a:latin typeface="Trebuchet MS"/>
                <a:cs typeface="Trebuchet MS"/>
              </a:rPr>
              <a:t>транспорта,</a:t>
            </a:r>
            <a:r>
              <a:rPr sz="1700" b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25" dirty="0">
                <a:solidFill>
                  <a:srgbClr val="FFFFFF"/>
                </a:solidFill>
                <a:latin typeface="Trebuchet MS"/>
                <a:cs typeface="Trebuchet MS"/>
              </a:rPr>
              <a:t>ценных</a:t>
            </a:r>
            <a:endParaRPr sz="1700"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36000" marR="5080">
              <a:lnSpc>
                <a:spcPts val="1260"/>
              </a:lnSpc>
              <a:spcBef>
                <a:spcPts val="10"/>
              </a:spcBef>
            </a:pPr>
            <a:r>
              <a:rPr sz="1700" b="1" spc="-25" dirty="0">
                <a:solidFill>
                  <a:srgbClr val="FFFFFF"/>
                </a:solidFill>
                <a:latin typeface="Trebuchet MS"/>
                <a:cs typeface="Trebuchet MS"/>
              </a:rPr>
              <a:t>бумаг</a:t>
            </a:r>
            <a:r>
              <a:rPr sz="17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Trebuchet MS"/>
                <a:cs typeface="Trebuchet MS"/>
              </a:rPr>
              <a:t>от</a:t>
            </a:r>
            <a:r>
              <a:rPr sz="17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50" dirty="0">
                <a:solidFill>
                  <a:srgbClr val="FFFFFF"/>
                </a:solidFill>
                <a:latin typeface="Trebuchet MS"/>
                <a:cs typeface="Trebuchet MS"/>
              </a:rPr>
              <a:t>лиц,</a:t>
            </a:r>
            <a:r>
              <a:rPr sz="17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35" dirty="0">
                <a:solidFill>
                  <a:srgbClr val="FFFFFF"/>
                </a:solidFill>
                <a:latin typeface="Trebuchet MS"/>
                <a:cs typeface="Trebuchet MS"/>
              </a:rPr>
              <a:t>не</a:t>
            </a:r>
            <a:r>
              <a:rPr sz="17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5" dirty="0">
                <a:solidFill>
                  <a:srgbClr val="FFFFFF"/>
                </a:solidFill>
                <a:latin typeface="Trebuchet MS"/>
                <a:cs typeface="Trebuchet MS"/>
              </a:rPr>
              <a:t>являющихся  </a:t>
            </a:r>
            <a:r>
              <a:rPr sz="1700" b="1" spc="-25" dirty="0">
                <a:solidFill>
                  <a:srgbClr val="FFFFFF"/>
                </a:solidFill>
                <a:latin typeface="Trebuchet MS"/>
                <a:cs typeface="Trebuchet MS"/>
              </a:rPr>
              <a:t>близкими</a:t>
            </a:r>
            <a:r>
              <a:rPr sz="17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20" dirty="0">
                <a:solidFill>
                  <a:srgbClr val="FFFFFF"/>
                </a:solidFill>
                <a:latin typeface="Trebuchet MS"/>
                <a:cs typeface="Trebuchet MS"/>
              </a:rPr>
              <a:t>родственниками</a:t>
            </a:r>
            <a:endParaRPr sz="1700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pic>
        <p:nvPicPr>
          <p:cNvPr id="2055" name="Picture 7" descr="C:\Users\iNternet_kab_209\Desktop\25654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306" b="17639" l="8958" r="210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67" t="4516" r="79340" b="82157"/>
          <a:stretch/>
        </p:blipFill>
        <p:spPr bwMode="auto">
          <a:xfrm>
            <a:off x="6292048" y="3923006"/>
            <a:ext cx="1063179" cy="913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http://apotheekstenenbrug.be/img/home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57" y="2775614"/>
            <a:ext cx="858497" cy="79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https://pngimage.net/wp-content/uploads/2018/06/%D0%BA%D0%BE%D0%BD%D1%82%D1%83%D1%80-%D0%BC%D0%B0%D1%88%D0%B8%D0%BD%D1%8B-png-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82" y="3061873"/>
            <a:ext cx="897838" cy="44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" name="Рисунок 419"/>
          <p:cNvPicPr/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8000" b="41667" l="40625" r="47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732" t="26400" r="51339" b="57540"/>
          <a:stretch/>
        </p:blipFill>
        <p:spPr bwMode="auto">
          <a:xfrm>
            <a:off x="341340" y="4035412"/>
            <a:ext cx="874342" cy="9139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1" name="Рисунок 420"/>
          <p:cNvPicPr/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6556" b="39889" l="60750" r="658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203" t="36260" r="33874" b="53034"/>
          <a:stretch/>
        </p:blipFill>
        <p:spPr bwMode="auto">
          <a:xfrm>
            <a:off x="3124677" y="4040248"/>
            <a:ext cx="885825" cy="7905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16" name="object 3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" t="52263" r="42539" b="35059"/>
          <a:stretch/>
        </p:blipFill>
        <p:spPr bwMode="auto">
          <a:xfrm>
            <a:off x="7990065" y="6166992"/>
            <a:ext cx="1915935" cy="66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7" name="object 3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" t="52263" r="21966" b="35059"/>
          <a:stretch/>
        </p:blipFill>
        <p:spPr bwMode="auto">
          <a:xfrm>
            <a:off x="5335437" y="6166992"/>
            <a:ext cx="2611768" cy="66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8" name="object 3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" t="52263" r="21966" b="35241"/>
          <a:stretch/>
        </p:blipFill>
        <p:spPr bwMode="auto">
          <a:xfrm>
            <a:off x="2704619" y="6166992"/>
            <a:ext cx="2611768" cy="65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" name="Рисунок 418"/>
          <p:cNvPicPr/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2000" b="38000" l="38750" r="485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732" t="30446" r="51339" b="62530"/>
          <a:stretch/>
        </p:blipFill>
        <p:spPr bwMode="auto">
          <a:xfrm>
            <a:off x="341340" y="4271017"/>
            <a:ext cx="874342" cy="3997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2" name="Рисунок 421"/>
          <p:cNvPicPr/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6889" b="32333" l="40625" r="47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732" t="26400" r="51339" b="67772"/>
          <a:stretch/>
        </p:blipFill>
        <p:spPr bwMode="auto">
          <a:xfrm>
            <a:off x="350619" y="4035412"/>
            <a:ext cx="874342" cy="3316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3" name="Рисунок 422"/>
          <p:cNvPicPr/>
          <p:nvPr/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7222" b="47000" l="60750" r="666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203" t="36260" r="33874" b="53034"/>
          <a:stretch/>
        </p:blipFill>
        <p:spPr bwMode="auto">
          <a:xfrm>
            <a:off x="3135674" y="4046425"/>
            <a:ext cx="885825" cy="7905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4" name="Рисунок 423"/>
          <p:cNvPicPr/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7111" b="44111" l="60750" r="65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203" t="36260" r="33874" b="53034"/>
          <a:stretch/>
        </p:blipFill>
        <p:spPr bwMode="auto">
          <a:xfrm>
            <a:off x="3124678" y="4040250"/>
            <a:ext cx="885825" cy="7905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5" name="Рисунок 424"/>
          <p:cNvPicPr/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7111" b="41333" l="60750" r="66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203" t="36260" r="33874" b="53034"/>
          <a:stretch/>
        </p:blipFill>
        <p:spPr bwMode="auto">
          <a:xfrm>
            <a:off x="3135674" y="4040249"/>
            <a:ext cx="885825" cy="7905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6" name="Рисунок 425"/>
          <p:cNvPicPr/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6556" b="40889" l="63563" r="655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203" t="36260" r="33874" b="53034"/>
          <a:stretch/>
        </p:blipFill>
        <p:spPr bwMode="auto">
          <a:xfrm>
            <a:off x="3141536" y="4070645"/>
            <a:ext cx="885825" cy="7905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1829994F-A855-4A39-A1F0-E35D837C4ED0}"/>
              </a:ext>
            </a:extLst>
          </p:cNvPr>
          <p:cNvSpPr txBox="1"/>
          <p:nvPr/>
        </p:nvSpPr>
        <p:spPr>
          <a:xfrm>
            <a:off x="8947292" y="6375241"/>
            <a:ext cx="744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12/45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924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22"/>
    </mc:Choice>
    <mc:Fallback xmlns="">
      <p:transition spd="slow" advTm="15322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70" y="1430974"/>
            <a:ext cx="8170731" cy="5022363"/>
          </a:xfrm>
          <a:prstGeom prst="rect">
            <a:avLst/>
          </a:prstGeom>
        </p:spPr>
      </p:pic>
      <p:pic>
        <p:nvPicPr>
          <p:cNvPr id="3" name="object 2"/>
          <p:cNvPicPr/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4001"/>
            <a:ext cx="9945555" cy="68853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AC0B9EF-E43A-4F72-B98A-15C4C8B3A584}"/>
              </a:ext>
            </a:extLst>
          </p:cNvPr>
          <p:cNvSpPr txBox="1"/>
          <p:nvPr/>
        </p:nvSpPr>
        <p:spPr>
          <a:xfrm>
            <a:off x="553214" y="58962"/>
            <a:ext cx="897099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dirty="0"/>
              <a:t>УСЛОВИЯ ПОЛУЧЕНИЯ СОЦИАЛЬНОГО НАЛОГОВОГО ВЫЧЕТА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="" xmlns:a16="http://schemas.microsoft.com/office/drawing/2014/main" id="{81393B27-CD90-4825-8F79-891FE6E52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15" y="668437"/>
            <a:ext cx="1021089" cy="94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="" xmlns:a16="http://schemas.microsoft.com/office/drawing/2014/main" id="{60227824-DAD8-4C66-8C3D-010E25C52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23" y="645189"/>
            <a:ext cx="1326861" cy="91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>
            <a:extLst>
              <a:ext uri="{FF2B5EF4-FFF2-40B4-BE49-F238E27FC236}">
                <a16:creationId xmlns="" xmlns:a16="http://schemas.microsoft.com/office/drawing/2014/main" id="{77276890-0F9C-4D78-AD8E-E30424913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417" y="668437"/>
            <a:ext cx="1021089" cy="94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95F7D86-657D-47C5-9ED0-FECFF7A95A2F}"/>
              </a:ext>
            </a:extLst>
          </p:cNvPr>
          <p:cNvSpPr txBox="1"/>
          <p:nvPr/>
        </p:nvSpPr>
        <p:spPr>
          <a:xfrm>
            <a:off x="7337845" y="1656055"/>
            <a:ext cx="2500336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70C0"/>
                </a:solidFill>
              </a:rPr>
              <a:t>Граждане, получившие платные медицинские услуги в медучреждениях РФ, а также за лечение супруги(супруга), родителей, детей в возрасте до 18 лет.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75BED68-F7DA-45B9-A126-537A7029012F}"/>
              </a:ext>
            </a:extLst>
          </p:cNvPr>
          <p:cNvSpPr txBox="1"/>
          <p:nvPr/>
        </p:nvSpPr>
        <p:spPr>
          <a:xfrm>
            <a:off x="4571216" y="3452219"/>
            <a:ext cx="2698207" cy="14754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Организации осуществляющие деятельность в области физической культуры и спорта </a:t>
            </a:r>
            <a:r>
              <a:rPr lang="ru-RU" sz="1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включенные в утверждаемый ежегодно Правительством РФ соответствующий</a:t>
            </a:r>
            <a:endParaRPr lang="ru-RU" sz="1400" b="1" dirty="0"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5E149A4-A97E-445E-B072-F73CD1ED7572}"/>
              </a:ext>
            </a:extLst>
          </p:cNvPr>
          <p:cNvSpPr txBox="1"/>
          <p:nvPr/>
        </p:nvSpPr>
        <p:spPr>
          <a:xfrm>
            <a:off x="7367012" y="3430974"/>
            <a:ext cx="2500336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</a:rPr>
              <a:t>Медучреждение РФ должно иметь лицензию;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9370AB7-9E83-4BEE-A0A0-B67FD6A354FA}"/>
              </a:ext>
            </a:extLst>
          </p:cNvPr>
          <p:cNvSpPr txBox="1"/>
          <p:nvPr/>
        </p:nvSpPr>
        <p:spPr>
          <a:xfrm>
            <a:off x="4571215" y="1646918"/>
            <a:ext cx="2683418" cy="14754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750"/>
              </a:spcAft>
              <a:buSzPts val="1000"/>
              <a:tabLst>
                <a:tab pos="457200" algn="l"/>
              </a:tabLst>
            </a:pPr>
            <a:r>
              <a:rPr lang="ru-RU" sz="1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Граждане за физкультурно-оздоровительные услуги, оказанные спортивными организациями или ИП, а также его дети или подопечные в возрасте        до 18 лет.</a:t>
            </a:r>
            <a:endParaRPr lang="ru-RU" sz="1400" b="1" dirty="0">
              <a:solidFill>
                <a:srgbClr val="0070C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DA647E92-8F9B-4C2C-A93F-4170BC79B88C}"/>
              </a:ext>
            </a:extLst>
          </p:cNvPr>
          <p:cNvSpPr txBox="1"/>
          <p:nvPr/>
        </p:nvSpPr>
        <p:spPr>
          <a:xfrm>
            <a:off x="38454" y="1646917"/>
            <a:ext cx="4444424" cy="18158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i="0" dirty="0">
                <a:solidFill>
                  <a:srgbClr val="0070C0"/>
                </a:solidFill>
                <a:effectLst/>
              </a:rPr>
              <a:t>Граждане, оплатившее: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i="0" dirty="0">
                <a:solidFill>
                  <a:srgbClr val="0070C0"/>
                </a:solidFill>
                <a:effectLst/>
              </a:rPr>
              <a:t>собственное обучение любой формы обучения (дневная, вечерняя, заочная, иная);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i="0" dirty="0">
                <a:solidFill>
                  <a:srgbClr val="0070C0"/>
                </a:solidFill>
                <a:effectLst/>
              </a:rPr>
              <a:t>обучение своего ребенка (детей) в возрасте до 24 лет по очной форме обучения;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i="0" dirty="0">
                <a:solidFill>
                  <a:srgbClr val="0070C0"/>
                </a:solidFill>
                <a:effectLst/>
              </a:rPr>
              <a:t>обучение своего опекаемого подопечного (подопечных) в возрасте до 18 лет по очной форме обучения;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="" xmlns:a16="http://schemas.microsoft.com/office/drawing/2014/main" id="{FC1E2542-D038-449E-BA79-D2EE58F79747}"/>
              </a:ext>
            </a:extLst>
          </p:cNvPr>
          <p:cNvSpPr/>
          <p:nvPr/>
        </p:nvSpPr>
        <p:spPr>
          <a:xfrm>
            <a:off x="71176" y="5949281"/>
            <a:ext cx="9796172" cy="57469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</a:rPr>
              <a:t>РАЗМЕР СОЦИАЛЬНОГО НАЛОГОВОГО ВЫЧЕТА – 120 ТЫСЯЧ РУБЛЕЙ</a:t>
            </a:r>
          </a:p>
          <a:p>
            <a:pPr algn="ctr"/>
            <a:r>
              <a:rPr lang="ru-RU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</a:rPr>
              <a:t>(НЕ ВКЛЮЧАЯ ДОРОГОСТОЯЩЕЕ ЛЕЧЕНИЕ И ОБУЧЕНИЕ ДЕТЕЙ)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308F4643-807A-446F-8106-30558EA8EBDB}"/>
              </a:ext>
            </a:extLst>
          </p:cNvPr>
          <p:cNvSpPr txBox="1"/>
          <p:nvPr/>
        </p:nvSpPr>
        <p:spPr>
          <a:xfrm>
            <a:off x="7367012" y="4131947"/>
            <a:ext cx="2500336" cy="209288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300" b="1" i="0" dirty="0">
                <a:solidFill>
                  <a:srgbClr val="0070C0"/>
                </a:solidFill>
                <a:effectLst/>
                <a:latin typeface="MCW XX Regular"/>
              </a:rPr>
              <a:t>Вычет </a:t>
            </a:r>
            <a:r>
              <a:rPr lang="ru-RU" sz="1300" b="1" dirty="0">
                <a:solidFill>
                  <a:srgbClr val="0070C0"/>
                </a:solidFill>
                <a:latin typeface="MCW XX Regular"/>
              </a:rPr>
              <a:t>по дорогостоящему</a:t>
            </a:r>
            <a:r>
              <a:rPr lang="ru-RU" sz="1300" b="1" i="0" dirty="0">
                <a:solidFill>
                  <a:srgbClr val="0070C0"/>
                </a:solidFill>
                <a:effectLst/>
                <a:latin typeface="MCW XX Regular"/>
              </a:rPr>
              <a:t> лечению предоставляется в размере  фактически              произведенных  расходов (13% от потраченной суммы) и </a:t>
            </a:r>
            <a:r>
              <a:rPr lang="ru-RU" sz="1300" b="1" i="0" dirty="0">
                <a:solidFill>
                  <a:srgbClr val="FF0000"/>
                </a:solidFill>
                <a:effectLst/>
                <a:latin typeface="MCW XX Regular"/>
              </a:rPr>
              <a:t>НЕ СУММИРУЕТСЯ </a:t>
            </a:r>
            <a:r>
              <a:rPr lang="ru-RU" sz="1300" b="1" i="0" dirty="0">
                <a:solidFill>
                  <a:srgbClr val="0070C0"/>
                </a:solidFill>
                <a:effectLst/>
                <a:latin typeface="MCW XX Regular"/>
              </a:rPr>
              <a:t>с остальными социальными вычетами. 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CCF76813-9157-4624-853E-2EEC6E0AB2A2}"/>
              </a:ext>
            </a:extLst>
          </p:cNvPr>
          <p:cNvSpPr txBox="1"/>
          <p:nvPr/>
        </p:nvSpPr>
        <p:spPr>
          <a:xfrm>
            <a:off x="88142" y="3590362"/>
            <a:ext cx="4388973" cy="12157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FF0000"/>
                </a:solidFill>
                <a:effectLst/>
              </a:rPr>
              <a:t>50 000 РУБЛЕЙ В ГОД –</a:t>
            </a:r>
          </a:p>
          <a:p>
            <a:pPr algn="ctr"/>
            <a:r>
              <a:rPr lang="ru-RU" sz="1600" b="0" i="0" dirty="0">
                <a:solidFill>
                  <a:srgbClr val="FF0000"/>
                </a:solidFill>
                <a:effectLst/>
              </a:rPr>
              <a:t> </a:t>
            </a:r>
            <a:r>
              <a:rPr lang="ru-RU" sz="1600" b="1" i="0" dirty="0">
                <a:solidFill>
                  <a:srgbClr val="0070C0"/>
                </a:solidFill>
                <a:effectLst/>
              </a:rPr>
              <a:t>максимальная сумма расходов на обучение собственных или подопечных детей, учитываемых при исчислении социального вычета.</a:t>
            </a:r>
            <a:endParaRPr lang="ru-RU" sz="1600" b="1" dirty="0">
              <a:solidFill>
                <a:srgbClr val="0070C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2A33EE29-2205-4616-B268-016ABF903958}"/>
              </a:ext>
            </a:extLst>
          </p:cNvPr>
          <p:cNvSpPr txBox="1"/>
          <p:nvPr/>
        </p:nvSpPr>
        <p:spPr>
          <a:xfrm>
            <a:off x="8861687" y="6525721"/>
            <a:ext cx="10525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13/45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9F92287-E61C-4969-AE33-297719C8F985}"/>
              </a:ext>
            </a:extLst>
          </p:cNvPr>
          <p:cNvSpPr txBox="1"/>
          <p:nvPr/>
        </p:nvSpPr>
        <p:spPr>
          <a:xfrm>
            <a:off x="1286593" y="980728"/>
            <a:ext cx="19502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ОБУЧЕНИЕ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4015FC0E-2515-4031-8065-503EF2C2B876}"/>
              </a:ext>
            </a:extLst>
          </p:cNvPr>
          <p:cNvSpPr txBox="1"/>
          <p:nvPr/>
        </p:nvSpPr>
        <p:spPr>
          <a:xfrm>
            <a:off x="5479260" y="930173"/>
            <a:ext cx="15879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СПОРТ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329BFCF3-2AE2-4BF8-AD9E-9746F8D090F1}"/>
              </a:ext>
            </a:extLst>
          </p:cNvPr>
          <p:cNvSpPr txBox="1"/>
          <p:nvPr/>
        </p:nvSpPr>
        <p:spPr>
          <a:xfrm>
            <a:off x="8242870" y="1025449"/>
            <a:ext cx="16713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ЛЕЧЕНИЕ</a:t>
            </a:r>
          </a:p>
        </p:txBody>
      </p:sp>
    </p:spTree>
    <p:extLst>
      <p:ext uri="{BB962C8B-B14F-4D97-AF65-F5344CB8AC3E}">
        <p14:creationId xmlns:p14="http://schemas.microsoft.com/office/powerpoint/2010/main" val="3296538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1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70" y="1430974"/>
            <a:ext cx="8170731" cy="5022363"/>
          </a:xfrm>
          <a:prstGeom prst="rect">
            <a:avLst/>
          </a:prstGeom>
        </p:spPr>
      </p:pic>
      <p:pic>
        <p:nvPicPr>
          <p:cNvPr id="3" name="object 2"/>
          <p:cNvPicPr/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27384"/>
            <a:ext cx="9906000" cy="68853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AC0B9EF-E43A-4F72-B98A-15C4C8B3A584}"/>
              </a:ext>
            </a:extLst>
          </p:cNvPr>
          <p:cNvSpPr txBox="1"/>
          <p:nvPr/>
        </p:nvSpPr>
        <p:spPr>
          <a:xfrm>
            <a:off x="350489" y="86964"/>
            <a:ext cx="936103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dirty="0"/>
              <a:t>УСЛОВИЯ ПОЛУЧЕНИЯ ИМУЩЕСТВЕННОГО НАЛОГОВОГО ВЫЧЕТА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smtClean="0">
                <a:solidFill>
                  <a:srgbClr val="0070C0"/>
                </a:solidFill>
              </a:rPr>
              <a:t>14/45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="" xmlns:a16="http://schemas.microsoft.com/office/drawing/2014/main" id="{380C3895-8FFA-4C64-91F6-1A7B32295B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7" r="68732" b="64917"/>
          <a:stretch/>
        </p:blipFill>
        <p:spPr bwMode="auto">
          <a:xfrm>
            <a:off x="88192" y="2031712"/>
            <a:ext cx="1716191" cy="240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>
            <a:extLst>
              <a:ext uri="{FF2B5EF4-FFF2-40B4-BE49-F238E27FC236}">
                <a16:creationId xmlns="" xmlns:a16="http://schemas.microsoft.com/office/drawing/2014/main" id="{1740A49B-9494-4107-B87D-533E6A440B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69"/>
          <a:stretch/>
        </p:blipFill>
        <p:spPr bwMode="auto">
          <a:xfrm>
            <a:off x="1873496" y="1026309"/>
            <a:ext cx="7838032" cy="492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033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Picture 7" descr="G:\САЙТ\original_5.jp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42" t="9248" r="24682" b="37773"/>
          <a:stretch/>
        </p:blipFill>
        <p:spPr bwMode="auto">
          <a:xfrm>
            <a:off x="-24050" y="11723"/>
            <a:ext cx="9930050" cy="686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1" name="object 2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88894" y="-3454236"/>
            <a:ext cx="161840" cy="97509"/>
          </a:xfrm>
          <a:prstGeom prst="rect">
            <a:avLst/>
          </a:prstGeom>
        </p:spPr>
      </p:pic>
      <p:sp>
        <p:nvSpPr>
          <p:cNvPr id="405" name="Text Box 5"/>
          <p:cNvSpPr txBox="1">
            <a:spLocks noChangeArrowheads="1"/>
          </p:cNvSpPr>
          <p:nvPr/>
        </p:nvSpPr>
        <p:spPr bwMode="auto">
          <a:xfrm>
            <a:off x="2375992" y="5288062"/>
            <a:ext cx="6490734" cy="1447800"/>
          </a:xfrm>
          <a:prstGeom prst="roundRect">
            <a:avLst/>
          </a:prstGeom>
          <a:solidFill>
            <a:schemeClr val="bg1">
              <a:alpha val="81000"/>
            </a:schemeClr>
          </a:solidFill>
          <a:ln w="28575">
            <a:noFill/>
          </a:ln>
          <a:effectLst/>
          <a:extLst/>
        </p:spPr>
        <p:txBody>
          <a:bodyPr vert="horz" wrap="square" lIns="17852" tIns="17852" rIns="17852" bIns="17852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698" marR="5078" algn="just" defTabSz="446329">
              <a:spcBef>
                <a:spcPts val="225"/>
              </a:spcBef>
            </a:pPr>
            <a:r>
              <a:rPr lang="ru-RU" sz="2000" spc="-30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Представить</a:t>
            </a:r>
            <a:r>
              <a:rPr lang="ru-RU" sz="2000" spc="-5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 </a:t>
            </a:r>
            <a:r>
              <a:rPr lang="ru-RU" sz="2000" spc="-15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декларацию</a:t>
            </a:r>
            <a:r>
              <a:rPr lang="ru-RU" sz="2000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 </a:t>
            </a:r>
            <a:r>
              <a:rPr lang="ru-RU" sz="2000" spc="-55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3-НДФЛ</a:t>
            </a:r>
            <a:r>
              <a:rPr lang="ru-RU" sz="2000" spc="-5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 </a:t>
            </a:r>
            <a:r>
              <a:rPr lang="ru-RU" sz="2000" spc="-10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удобнее</a:t>
            </a:r>
            <a:r>
              <a:rPr lang="ru-RU" sz="2000" spc="-5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 </a:t>
            </a:r>
            <a:r>
              <a:rPr lang="ru-RU" sz="2000" spc="-25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через</a:t>
            </a:r>
            <a:r>
              <a:rPr lang="ru-RU" sz="2000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 </a:t>
            </a:r>
            <a:r>
              <a:rPr lang="ru-RU" sz="2000" spc="-15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сервис</a:t>
            </a:r>
            <a:r>
              <a:rPr lang="ru-RU" sz="2000" spc="-5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 </a:t>
            </a:r>
            <a:endParaRPr lang="ru-RU" sz="2000" spc="-5" dirty="0" smtClean="0">
              <a:solidFill>
                <a:srgbClr val="0070C0"/>
              </a:solidFill>
              <a:latin typeface="Franklin Gothic Demi Cond" panose="020B0706030402020204" pitchFamily="34" charset="0"/>
              <a:cs typeface="Microsoft Sans Serif"/>
            </a:endParaRPr>
          </a:p>
          <a:p>
            <a:pPr marL="12698" marR="5078" algn="just" defTabSz="446329">
              <a:spcBef>
                <a:spcPts val="225"/>
              </a:spcBef>
            </a:pPr>
            <a:r>
              <a:rPr lang="ru-RU" sz="2000" spc="-15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  <a:cs typeface="Microsoft Sans Serif"/>
              </a:rPr>
              <a:t>«</a:t>
            </a:r>
            <a:r>
              <a:rPr lang="ru-RU" sz="2000" spc="-15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  <a:cs typeface="Microsoft Sans Serif"/>
              </a:rPr>
              <a:t>Личный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  <a:cs typeface="Microsoft Sans Serif"/>
              </a:rPr>
              <a:t> </a:t>
            </a:r>
            <a:r>
              <a:rPr lang="ru-RU" sz="2000" spc="-2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  <a:cs typeface="Microsoft Sans Serif"/>
              </a:rPr>
              <a:t>кабинет</a:t>
            </a:r>
            <a:r>
              <a:rPr lang="ru-RU" sz="2000" spc="-5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  <a:cs typeface="Microsoft Sans Serif"/>
              </a:rPr>
              <a:t> </a:t>
            </a:r>
            <a:r>
              <a:rPr lang="ru-RU" sz="2000" spc="-25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  <a:cs typeface="Microsoft Sans Serif"/>
              </a:rPr>
              <a:t>для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  <a:cs typeface="Microsoft Sans Serif"/>
              </a:rPr>
              <a:t> </a:t>
            </a:r>
            <a:r>
              <a:rPr lang="ru-RU" sz="2000" spc="-15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  <a:cs typeface="Microsoft Sans Serif"/>
              </a:rPr>
              <a:t>физических </a:t>
            </a:r>
            <a:r>
              <a:rPr lang="ru-RU" sz="2000" spc="-305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  <a:cs typeface="Microsoft Sans Serif"/>
              </a:rPr>
              <a:t> </a:t>
            </a:r>
            <a:r>
              <a:rPr lang="ru-RU" sz="2000" spc="-1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  <a:cs typeface="Microsoft Sans Serif"/>
              </a:rPr>
              <a:t>лиц»</a:t>
            </a:r>
            <a:r>
              <a:rPr lang="ru-RU" sz="2000" spc="-10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 </a:t>
            </a:r>
            <a:r>
              <a:rPr lang="ru-RU" sz="2000" spc="-30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на сайте </a:t>
            </a:r>
            <a:r>
              <a:rPr lang="ru-RU" sz="2000" spc="-85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ФНС</a:t>
            </a:r>
            <a:r>
              <a:rPr lang="ru-RU" sz="2000" spc="-80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 </a:t>
            </a:r>
            <a:r>
              <a:rPr lang="ru-RU" sz="2000" spc="-25" dirty="0" smtClean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России</a:t>
            </a:r>
          </a:p>
          <a:p>
            <a:pPr marL="12698" marR="5078" algn="just" defTabSz="446329">
              <a:spcBef>
                <a:spcPts val="225"/>
              </a:spcBef>
            </a:pPr>
            <a:r>
              <a:rPr lang="ru-RU" sz="2000" spc="-25" dirty="0" smtClean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 </a:t>
            </a:r>
            <a:r>
              <a:rPr lang="ru-RU" sz="2000" spc="-10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или </a:t>
            </a:r>
            <a:r>
              <a:rPr lang="ru-RU" sz="2000" spc="-25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через </a:t>
            </a:r>
            <a:r>
              <a:rPr lang="ru-RU" sz="2000" spc="-20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мобильное </a:t>
            </a:r>
            <a:r>
              <a:rPr lang="ru-RU" sz="2000" spc="-5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приложение </a:t>
            </a:r>
            <a:r>
              <a:rPr lang="ru-RU" sz="2000" spc="-15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  <a:cs typeface="Microsoft Sans Serif"/>
              </a:rPr>
              <a:t>«Налоги </a:t>
            </a:r>
            <a:r>
              <a:rPr lang="ru-RU" sz="2000" spc="-45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  <a:cs typeface="Microsoft Sans Serif"/>
              </a:rPr>
              <a:t>ФЛ»</a:t>
            </a:r>
            <a:r>
              <a:rPr lang="ru-RU" sz="2000" spc="-45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, </a:t>
            </a:r>
            <a:endParaRPr lang="ru-RU" sz="2000" spc="-45" dirty="0" smtClean="0">
              <a:solidFill>
                <a:srgbClr val="0070C0"/>
              </a:solidFill>
              <a:latin typeface="Franklin Gothic Demi Cond" panose="020B0706030402020204" pitchFamily="34" charset="0"/>
              <a:cs typeface="Microsoft Sans Serif"/>
            </a:endParaRPr>
          </a:p>
          <a:p>
            <a:pPr marL="12698" marR="5078" algn="just" defTabSz="446329">
              <a:spcBef>
                <a:spcPts val="225"/>
              </a:spcBef>
            </a:pPr>
            <a:r>
              <a:rPr lang="ru-RU" sz="2000" spc="-20" dirty="0" smtClean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где </a:t>
            </a:r>
            <a:r>
              <a:rPr lang="ru-RU" sz="2000" spc="-25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большая </a:t>
            </a:r>
            <a:r>
              <a:rPr lang="ru-RU" sz="2000" spc="-20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 </a:t>
            </a:r>
            <a:r>
              <a:rPr lang="ru-RU" sz="2000" spc="-30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часть</a:t>
            </a:r>
            <a:r>
              <a:rPr lang="ru-RU" sz="2000" spc="-15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 данных </a:t>
            </a:r>
            <a:r>
              <a:rPr lang="ru-RU" sz="2000" spc="10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уже</a:t>
            </a:r>
            <a:r>
              <a:rPr lang="ru-RU" sz="2000" spc="-10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 </a:t>
            </a:r>
            <a:r>
              <a:rPr lang="ru-RU" sz="2000" spc="-10" dirty="0" err="1" smtClean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п</a:t>
            </a:r>
            <a:r>
              <a:rPr lang="ru-RU" sz="2000" spc="-25" dirty="0" err="1" smtClean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редзаполнена</a:t>
            </a:r>
            <a:r>
              <a:rPr lang="ru-RU" sz="2000" spc="-25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.</a:t>
            </a:r>
            <a:r>
              <a:rPr lang="ru-RU" sz="2000" spc="-15" dirty="0">
                <a:solidFill>
                  <a:srgbClr val="0070C0"/>
                </a:solidFill>
                <a:latin typeface="Franklin Gothic Demi Cond" panose="020B0706030402020204" pitchFamily="34" charset="0"/>
                <a:cs typeface="Microsoft Sans Serif"/>
              </a:rPr>
              <a:t> </a:t>
            </a:r>
            <a:endParaRPr lang="ru-RU" sz="2000" dirty="0">
              <a:solidFill>
                <a:srgbClr val="0070C0"/>
              </a:solidFill>
              <a:latin typeface="Franklin Gothic Demi Cond" panose="020B0706030402020204" pitchFamily="34" charset="0"/>
              <a:cs typeface="Microsoft Sans Serif"/>
            </a:endParaRPr>
          </a:p>
        </p:txBody>
      </p:sp>
      <p:sp>
        <p:nvSpPr>
          <p:cNvPr id="406" name="Trapezoid 13">
            <a:extLst>
              <a:ext uri="{FF2B5EF4-FFF2-40B4-BE49-F238E27FC236}">
                <a16:creationId xmlns="" xmlns:a16="http://schemas.microsoft.com/office/drawing/2014/main" id="{1586F4DB-CD4B-45B8-8208-8BD6229D014E}"/>
              </a:ext>
            </a:extLst>
          </p:cNvPr>
          <p:cNvSpPr/>
          <p:nvPr/>
        </p:nvSpPr>
        <p:spPr>
          <a:xfrm>
            <a:off x="457200" y="1227105"/>
            <a:ext cx="447324" cy="45877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407" name="Round Same Side Corner Rectangle 8">
            <a:extLst>
              <a:ext uri="{FF2B5EF4-FFF2-40B4-BE49-F238E27FC236}">
                <a16:creationId xmlns="" xmlns:a16="http://schemas.microsoft.com/office/drawing/2014/main" id="{7FE9840D-FCBA-436C-9A04-D0E8ACBFE942}"/>
              </a:ext>
            </a:extLst>
          </p:cNvPr>
          <p:cNvSpPr/>
          <p:nvPr/>
        </p:nvSpPr>
        <p:spPr>
          <a:xfrm>
            <a:off x="420316" y="2744324"/>
            <a:ext cx="571294" cy="538576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409" name="Text Box 5"/>
          <p:cNvSpPr txBox="1">
            <a:spLocks noChangeArrowheads="1"/>
          </p:cNvSpPr>
          <p:nvPr/>
        </p:nvSpPr>
        <p:spPr bwMode="auto">
          <a:xfrm>
            <a:off x="5268052" y="-812757"/>
            <a:ext cx="2121944" cy="30030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28575">
            <a:noFill/>
          </a:ln>
          <a:effectLst/>
          <a:extLst/>
        </p:spPr>
        <p:txBody>
          <a:bodyPr vert="horz" wrap="square" lIns="17864" tIns="17864" rIns="17864" bIns="1786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4659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solidFill>
                  <a:srgbClr val="C00000"/>
                </a:solidFill>
                <a:latin typeface="Franklin Gothic Demi Cond" panose="020B0706030402020204" pitchFamily="34" charset="0"/>
                <a:cs typeface="Arial" pitchFamily="34" charset="0"/>
              </a:rPr>
              <a:t>  </a:t>
            </a:r>
            <a:r>
              <a:rPr lang="ru-RU" altLang="ru-RU" sz="3200" dirty="0">
                <a:solidFill>
                  <a:srgbClr val="C00000"/>
                </a:solidFill>
                <a:latin typeface="Franklin Gothic Demi Cond" panose="020B0706030402020204" pitchFamily="34" charset="0"/>
                <a:cs typeface="Arial" pitchFamily="34" charset="0"/>
              </a:rPr>
              <a:t>      </a:t>
            </a:r>
            <a:endParaRPr lang="ru-RU" altLang="ru-RU" sz="2300" dirty="0">
              <a:solidFill>
                <a:prstClr val="white"/>
              </a:solidFill>
              <a:latin typeface="Franklin Gothic Demi Cond" panose="020B0706030402020204" pitchFamily="34" charset="0"/>
              <a:cs typeface="Arial" pitchFamily="34" charset="0"/>
            </a:endParaRPr>
          </a:p>
        </p:txBody>
      </p:sp>
      <p:sp>
        <p:nvSpPr>
          <p:cNvPr id="410" name="Прямоугольник 409"/>
          <p:cNvSpPr/>
          <p:nvPr/>
        </p:nvSpPr>
        <p:spPr>
          <a:xfrm>
            <a:off x="5075997" y="-868082"/>
            <a:ext cx="3326868" cy="33855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Лично, в любой налоговый орган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1" name="Diamond 5">
            <a:extLst>
              <a:ext uri="{FF2B5EF4-FFF2-40B4-BE49-F238E27FC236}">
                <a16:creationId xmlns="" xmlns:a16="http://schemas.microsoft.com/office/drawing/2014/main" id="{73752A84-0B29-4A04-81BF-7198D2294114}"/>
              </a:ext>
            </a:extLst>
          </p:cNvPr>
          <p:cNvSpPr/>
          <p:nvPr/>
        </p:nvSpPr>
        <p:spPr>
          <a:xfrm>
            <a:off x="436573" y="3469804"/>
            <a:ext cx="562748" cy="51314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412" name="Text Box 2"/>
          <p:cNvSpPr txBox="1">
            <a:spLocks noChangeArrowheads="1"/>
          </p:cNvSpPr>
          <p:nvPr/>
        </p:nvSpPr>
        <p:spPr bwMode="auto">
          <a:xfrm>
            <a:off x="420316" y="4119301"/>
            <a:ext cx="872574" cy="2782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solidFill>
                  <a:schemeClr val="bg1"/>
                </a:solidFill>
                <a:latin typeface="Franklin Gothic Demi Cond" pitchFamily="34" charset="0"/>
                <a:cs typeface="Arial" pitchFamily="34" charset="0"/>
              </a:rPr>
              <a:t>МФЦ</a:t>
            </a: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13" name="Picture 10" descr="2018-09-05-main[1]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674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306" r="30058"/>
          <a:stretch>
            <a:fillRect/>
          </a:stretch>
        </p:blipFill>
        <p:spPr bwMode="auto">
          <a:xfrm>
            <a:off x="436573" y="4415106"/>
            <a:ext cx="614846" cy="674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414" name="Text Box 5"/>
          <p:cNvSpPr txBox="1">
            <a:spLocks noChangeArrowheads="1"/>
          </p:cNvSpPr>
          <p:nvPr/>
        </p:nvSpPr>
        <p:spPr bwMode="auto">
          <a:xfrm>
            <a:off x="1136675" y="1548252"/>
            <a:ext cx="7702389" cy="41184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28575">
            <a:noFill/>
          </a:ln>
          <a:effectLst/>
          <a:extLst/>
        </p:spPr>
        <p:txBody>
          <a:bodyPr vert="horz" wrap="square" lIns="17864" tIns="17864" rIns="17864" bIns="1786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4659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solidFill>
                  <a:srgbClr val="C00000"/>
                </a:solidFill>
                <a:latin typeface="Franklin Gothic Demi Cond" panose="020B0706030402020204" pitchFamily="34" charset="0"/>
                <a:cs typeface="Arial" pitchFamily="34" charset="0"/>
              </a:rPr>
              <a:t>  </a:t>
            </a:r>
            <a:r>
              <a:rPr lang="ru-RU" altLang="ru-RU" sz="3200" dirty="0">
                <a:solidFill>
                  <a:srgbClr val="C00000"/>
                </a:solidFill>
                <a:latin typeface="Franklin Gothic Demi Cond" panose="020B0706030402020204" pitchFamily="34" charset="0"/>
                <a:cs typeface="Arial" pitchFamily="34" charset="0"/>
              </a:rPr>
              <a:t>      </a:t>
            </a:r>
            <a:endParaRPr lang="ru-RU" altLang="ru-RU" sz="2300" dirty="0">
              <a:solidFill>
                <a:prstClr val="white"/>
              </a:solidFill>
              <a:latin typeface="Franklin Gothic Demi Cond" panose="020B0706030402020204" pitchFamily="34" charset="0"/>
              <a:cs typeface="Arial" pitchFamily="34" charset="0"/>
            </a:endParaRPr>
          </a:p>
        </p:txBody>
      </p:sp>
      <p:sp>
        <p:nvSpPr>
          <p:cNvPr id="415" name="Text Box 5"/>
          <p:cNvSpPr txBox="1">
            <a:spLocks noChangeArrowheads="1"/>
          </p:cNvSpPr>
          <p:nvPr/>
        </p:nvSpPr>
        <p:spPr bwMode="auto">
          <a:xfrm>
            <a:off x="1600201" y="2178589"/>
            <a:ext cx="5029200" cy="3360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28575">
            <a:noFill/>
          </a:ln>
          <a:effectLst/>
          <a:extLst/>
        </p:spPr>
        <p:txBody>
          <a:bodyPr vert="horz" wrap="square" lIns="17864" tIns="17864" rIns="17864" bIns="1786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4659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solidFill>
                  <a:srgbClr val="C00000"/>
                </a:solidFill>
                <a:latin typeface="Franklin Gothic Demi Cond" panose="020B0706030402020204" pitchFamily="34" charset="0"/>
                <a:cs typeface="Arial" pitchFamily="34" charset="0"/>
              </a:rPr>
              <a:t>  </a:t>
            </a:r>
            <a:r>
              <a:rPr lang="ru-RU" altLang="ru-RU" sz="3200" dirty="0">
                <a:solidFill>
                  <a:srgbClr val="C00000"/>
                </a:solidFill>
                <a:latin typeface="Franklin Gothic Demi Cond" panose="020B0706030402020204" pitchFamily="34" charset="0"/>
                <a:cs typeface="Arial" pitchFamily="34" charset="0"/>
              </a:rPr>
              <a:t>      </a:t>
            </a:r>
            <a:endParaRPr lang="ru-RU" altLang="ru-RU" sz="2300" dirty="0">
              <a:solidFill>
                <a:prstClr val="white"/>
              </a:solidFill>
              <a:latin typeface="Franklin Gothic Demi Cond" panose="020B0706030402020204" pitchFamily="34" charset="0"/>
              <a:cs typeface="Arial" pitchFamily="34" charset="0"/>
            </a:endParaRPr>
          </a:p>
        </p:txBody>
      </p:sp>
      <p:sp>
        <p:nvSpPr>
          <p:cNvPr id="419" name="Text Box 5"/>
          <p:cNvSpPr txBox="1">
            <a:spLocks noChangeArrowheads="1"/>
          </p:cNvSpPr>
          <p:nvPr/>
        </p:nvSpPr>
        <p:spPr bwMode="auto">
          <a:xfrm>
            <a:off x="1179951" y="3013612"/>
            <a:ext cx="918849" cy="30030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28575">
            <a:noFill/>
          </a:ln>
          <a:effectLst/>
          <a:extLst/>
        </p:spPr>
        <p:txBody>
          <a:bodyPr vert="horz" wrap="square" lIns="17864" tIns="17864" rIns="17864" bIns="1786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4659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solidFill>
                  <a:srgbClr val="C00000"/>
                </a:solidFill>
                <a:latin typeface="Franklin Gothic Demi Cond" panose="020B0706030402020204" pitchFamily="34" charset="0"/>
                <a:cs typeface="Arial" pitchFamily="34" charset="0"/>
              </a:rPr>
              <a:t>  </a:t>
            </a:r>
            <a:r>
              <a:rPr lang="ru-RU" altLang="ru-RU" sz="3200" dirty="0">
                <a:solidFill>
                  <a:srgbClr val="C00000"/>
                </a:solidFill>
                <a:latin typeface="Franklin Gothic Demi Cond" panose="020B0706030402020204" pitchFamily="34" charset="0"/>
                <a:cs typeface="Arial" pitchFamily="34" charset="0"/>
              </a:rPr>
              <a:t>      </a:t>
            </a:r>
            <a:endParaRPr lang="ru-RU" altLang="ru-RU" sz="2300" dirty="0">
              <a:solidFill>
                <a:prstClr val="white"/>
              </a:solidFill>
              <a:latin typeface="Franklin Gothic Demi Cond" panose="020B0706030402020204" pitchFamily="34" charset="0"/>
              <a:cs typeface="Arial" pitchFamily="34" charset="0"/>
            </a:endParaRPr>
          </a:p>
        </p:txBody>
      </p:sp>
      <p:sp>
        <p:nvSpPr>
          <p:cNvPr id="408" name="Прямоугольник 407"/>
          <p:cNvSpPr/>
          <p:nvPr/>
        </p:nvSpPr>
        <p:spPr>
          <a:xfrm>
            <a:off x="1127545" y="1112779"/>
            <a:ext cx="83979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360363"/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 </a:t>
            </a:r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помощью Интернет – сервиса ФНС </a:t>
            </a:r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России </a:t>
            </a:r>
          </a:p>
          <a:p>
            <a:pPr lvl="0" defTabSz="360363"/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«</a:t>
            </a:r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Личный </a:t>
            </a:r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кабинет налогоплательщика для </a:t>
            </a:r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физических лиц»</a:t>
            </a:r>
          </a:p>
        </p:txBody>
      </p:sp>
      <p:sp>
        <p:nvSpPr>
          <p:cNvPr id="423" name="Прямоугольник 422"/>
          <p:cNvSpPr/>
          <p:nvPr/>
        </p:nvSpPr>
        <p:spPr>
          <a:xfrm>
            <a:off x="1136676" y="2097910"/>
            <a:ext cx="74693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360363"/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 телекоммуникационным каналам связи (ТКС)</a:t>
            </a:r>
            <a:endParaRPr lang="ru-RU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36675" y="2915390"/>
            <a:ext cx="81016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Лично или </a:t>
            </a:r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через своего представителя</a:t>
            </a:r>
          </a:p>
        </p:txBody>
      </p:sp>
      <p:sp>
        <p:nvSpPr>
          <p:cNvPr id="425" name="Block Arc 14">
            <a:extLst>
              <a:ext uri="{FF2B5EF4-FFF2-40B4-BE49-F238E27FC236}">
                <a16:creationId xmlns="" xmlns:a16="http://schemas.microsoft.com/office/drawing/2014/main" id="{01462A50-8A4E-4CE8-975E-8760AC97B68A}"/>
              </a:ext>
            </a:extLst>
          </p:cNvPr>
          <p:cNvSpPr/>
          <p:nvPr/>
        </p:nvSpPr>
        <p:spPr>
          <a:xfrm rot="16200000">
            <a:off x="399669" y="2037029"/>
            <a:ext cx="562386" cy="554710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426" name="Text Box 5"/>
          <p:cNvSpPr txBox="1">
            <a:spLocks noChangeArrowheads="1"/>
          </p:cNvSpPr>
          <p:nvPr/>
        </p:nvSpPr>
        <p:spPr bwMode="auto">
          <a:xfrm>
            <a:off x="1179951" y="3666135"/>
            <a:ext cx="3315849" cy="30030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28575">
            <a:noFill/>
          </a:ln>
          <a:effectLst/>
          <a:extLst/>
        </p:spPr>
        <p:txBody>
          <a:bodyPr vert="horz" wrap="square" lIns="17864" tIns="17864" rIns="17864" bIns="1786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4659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solidFill>
                  <a:srgbClr val="C00000"/>
                </a:solidFill>
                <a:latin typeface="Franklin Gothic Demi Cond" panose="020B0706030402020204" pitchFamily="34" charset="0"/>
                <a:cs typeface="Arial" pitchFamily="34" charset="0"/>
              </a:rPr>
              <a:t>  </a:t>
            </a:r>
            <a:r>
              <a:rPr lang="ru-RU" altLang="ru-RU" sz="3200" dirty="0">
                <a:solidFill>
                  <a:srgbClr val="C00000"/>
                </a:solidFill>
                <a:latin typeface="Franklin Gothic Demi Cond" panose="020B0706030402020204" pitchFamily="34" charset="0"/>
                <a:cs typeface="Arial" pitchFamily="34" charset="0"/>
              </a:rPr>
              <a:t>      </a:t>
            </a:r>
            <a:endParaRPr lang="ru-RU" altLang="ru-RU" sz="2300" dirty="0">
              <a:solidFill>
                <a:prstClr val="white"/>
              </a:solidFill>
              <a:latin typeface="Franklin Gothic Demi Cond" panose="020B0706030402020204" pitchFamily="34" charset="0"/>
              <a:cs typeface="Arial" pitchFamily="34" charset="0"/>
            </a:endParaRPr>
          </a:p>
        </p:txBody>
      </p:sp>
      <p:sp>
        <p:nvSpPr>
          <p:cNvPr id="418" name="Прямоугольник 417"/>
          <p:cNvSpPr/>
          <p:nvPr/>
        </p:nvSpPr>
        <p:spPr>
          <a:xfrm>
            <a:off x="999321" y="3585456"/>
            <a:ext cx="3642589" cy="46166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Почтовым отправлением</a:t>
            </a:r>
          </a:p>
        </p:txBody>
      </p:sp>
      <p:sp>
        <p:nvSpPr>
          <p:cNvPr id="427" name="Text Box 5"/>
          <p:cNvSpPr txBox="1">
            <a:spLocks noChangeArrowheads="1"/>
          </p:cNvSpPr>
          <p:nvPr/>
        </p:nvSpPr>
        <p:spPr bwMode="auto">
          <a:xfrm>
            <a:off x="2235077" y="4482799"/>
            <a:ext cx="2307634" cy="30030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28575">
            <a:noFill/>
          </a:ln>
          <a:effectLst/>
          <a:extLst/>
        </p:spPr>
        <p:txBody>
          <a:bodyPr vert="horz" wrap="square" lIns="17864" tIns="17864" rIns="17864" bIns="1786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4659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solidFill>
                  <a:srgbClr val="C00000"/>
                </a:solidFill>
                <a:latin typeface="Franklin Gothic Demi Cond" panose="020B0706030402020204" pitchFamily="34" charset="0"/>
                <a:cs typeface="Arial" pitchFamily="34" charset="0"/>
              </a:rPr>
              <a:t>  </a:t>
            </a:r>
            <a:r>
              <a:rPr lang="ru-RU" altLang="ru-RU" sz="3200" dirty="0">
                <a:solidFill>
                  <a:srgbClr val="C00000"/>
                </a:solidFill>
                <a:latin typeface="Franklin Gothic Demi Cond" panose="020B0706030402020204" pitchFamily="34" charset="0"/>
                <a:cs typeface="Arial" pitchFamily="34" charset="0"/>
              </a:rPr>
              <a:t>      </a:t>
            </a:r>
            <a:endParaRPr lang="ru-RU" altLang="ru-RU" sz="2300" dirty="0">
              <a:solidFill>
                <a:prstClr val="white"/>
              </a:solidFill>
              <a:latin typeface="Franklin Gothic Demi Cond" panose="020B0706030402020204" pitchFamily="34" charset="0"/>
              <a:cs typeface="Arial" pitchFamily="34" charset="0"/>
            </a:endParaRPr>
          </a:p>
        </p:txBody>
      </p:sp>
      <p:sp>
        <p:nvSpPr>
          <p:cNvPr id="420" name="Прямоугольник 419"/>
          <p:cNvSpPr/>
          <p:nvPr/>
        </p:nvSpPr>
        <p:spPr>
          <a:xfrm>
            <a:off x="578755" y="4402120"/>
            <a:ext cx="5309193" cy="46166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офис «Мои документы» МФЦ</a:t>
            </a:r>
          </a:p>
        </p:txBody>
      </p:sp>
      <p:sp>
        <p:nvSpPr>
          <p:cNvPr id="4" name="Овал 3"/>
          <p:cNvSpPr/>
          <p:nvPr/>
        </p:nvSpPr>
        <p:spPr>
          <a:xfrm>
            <a:off x="654337" y="5600416"/>
            <a:ext cx="1130533" cy="11146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налитика\!!!СЛАЙДЫ\Картинки\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833" b="90694" l="53750" r="94844"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770" t="10484" r="4971" b="7396"/>
          <a:stretch/>
        </p:blipFill>
        <p:spPr bwMode="auto">
          <a:xfrm flipH="1">
            <a:off x="530501" y="5198516"/>
            <a:ext cx="1525821" cy="161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6" name="object 123"/>
          <p:cNvSpPr txBox="1"/>
          <p:nvPr/>
        </p:nvSpPr>
        <p:spPr>
          <a:xfrm>
            <a:off x="1774856" y="152400"/>
            <a:ext cx="7583339" cy="660367"/>
          </a:xfrm>
          <a:prstGeom prst="rect">
            <a:avLst/>
          </a:prstGeom>
        </p:spPr>
        <p:txBody>
          <a:bodyPr vert="horz" wrap="square" lIns="0" tIns="69780" rIns="0" bIns="0" rtlCol="0">
            <a:spAutoFit/>
          </a:bodyPr>
          <a:lstStyle/>
          <a:p>
            <a:pPr marL="6203" marR="2481">
              <a:lnSpc>
                <a:spcPts val="4606"/>
              </a:lnSpc>
              <a:spcBef>
                <a:spcPts val="549"/>
              </a:spcBef>
            </a:pPr>
            <a:r>
              <a:rPr lang="ru-RU" sz="3600" spc="-293" dirty="0" smtClean="0">
                <a:solidFill>
                  <a:srgbClr val="FFFFFF"/>
                </a:solidFill>
                <a:latin typeface="Trebuchet MS"/>
                <a:cs typeface="Trebuchet MS"/>
              </a:rPr>
              <a:t>Как </a:t>
            </a:r>
            <a:r>
              <a:rPr lang="ru-RU" sz="3600" spc="-293" dirty="0">
                <a:solidFill>
                  <a:srgbClr val="FFFFFF"/>
                </a:solidFill>
                <a:latin typeface="Trebuchet MS"/>
                <a:cs typeface="Trebuchet MS"/>
              </a:rPr>
              <a:t>направить </a:t>
            </a:r>
            <a:r>
              <a:rPr lang="ru-RU" sz="3600" spc="-293" dirty="0" smtClean="0">
                <a:solidFill>
                  <a:srgbClr val="FFFFFF"/>
                </a:solidFill>
                <a:latin typeface="Trebuchet MS"/>
                <a:cs typeface="Trebuchet MS"/>
              </a:rPr>
              <a:t>декларацию З НДФЛ</a:t>
            </a:r>
            <a:endParaRPr lang="ru-RU" sz="3600" spc="-293" dirty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15/45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845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22"/>
    </mc:Choice>
    <mc:Fallback xmlns="">
      <p:transition spd="slow" advTm="15322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Picture 7" descr="G:\САЙТ\original_5.jp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42" t="9248" r="24682" b="37773"/>
          <a:stretch/>
        </p:blipFill>
        <p:spPr bwMode="auto">
          <a:xfrm>
            <a:off x="-24050" y="11723"/>
            <a:ext cx="9930050" cy="686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7" name="Прямоугольник 176"/>
          <p:cNvSpPr/>
          <p:nvPr/>
        </p:nvSpPr>
        <p:spPr>
          <a:xfrm>
            <a:off x="11575803" y="3726377"/>
            <a:ext cx="6867794" cy="237456"/>
          </a:xfrm>
          <a:prstGeom prst="rect">
            <a:avLst/>
          </a:prstGeom>
        </p:spPr>
        <p:txBody>
          <a:bodyPr wrap="square" lIns="44659" tIns="22330" rIns="44659" bIns="22330">
            <a:spAutoFit/>
          </a:bodyPr>
          <a:lstStyle/>
          <a:p>
            <a:pPr marL="6203" marR="2481">
              <a:lnSpc>
                <a:spcPts val="654"/>
              </a:lnSpc>
              <a:spcBef>
                <a:spcPts val="110"/>
              </a:spcBef>
            </a:pPr>
            <a:endParaRPr lang="ru-RU" sz="1000" spc="-15" dirty="0">
              <a:solidFill>
                <a:srgbClr val="FFFFFF"/>
              </a:solidFill>
              <a:latin typeface="Microsoft Sans Serif"/>
              <a:cs typeface="Microsoft Sans Serif"/>
            </a:endParaRPr>
          </a:p>
          <a:p>
            <a:pPr marL="6203" marR="2481">
              <a:lnSpc>
                <a:spcPts val="654"/>
              </a:lnSpc>
              <a:spcBef>
                <a:spcPts val="110"/>
              </a:spcBef>
            </a:pPr>
            <a:endParaRPr lang="ru-RU" sz="1000" dirty="0">
              <a:solidFill>
                <a:prstClr val="black"/>
              </a:solidFill>
              <a:latin typeface="Microsoft Sans Serif"/>
              <a:cs typeface="Microsoft Sans Serif"/>
            </a:endParaRPr>
          </a:p>
        </p:txBody>
      </p:sp>
      <p:pic>
        <p:nvPicPr>
          <p:cNvPr id="401" name="object 2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88894" y="-3454236"/>
            <a:ext cx="161840" cy="97509"/>
          </a:xfrm>
          <a:prstGeom prst="rect">
            <a:avLst/>
          </a:prstGeom>
        </p:spPr>
      </p:pic>
      <p:sp>
        <p:nvSpPr>
          <p:cNvPr id="407" name="object 123"/>
          <p:cNvSpPr txBox="1"/>
          <p:nvPr/>
        </p:nvSpPr>
        <p:spPr>
          <a:xfrm>
            <a:off x="67910" y="124511"/>
            <a:ext cx="9570457" cy="1250272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vert="horz" wrap="square" lIns="0" tIns="69780" rIns="0" bIns="0" rtlCol="0">
            <a:spAutoFit/>
          </a:bodyPr>
          <a:lstStyle/>
          <a:p>
            <a:pPr marL="6203" marR="2481">
              <a:lnSpc>
                <a:spcPts val="4606"/>
              </a:lnSpc>
              <a:spcBef>
                <a:spcPts val="549"/>
              </a:spcBef>
            </a:pPr>
            <a:r>
              <a:rPr lang="ru-RU" sz="3400" b="1" spc="-293" dirty="0" smtClean="0">
                <a:solidFill>
                  <a:srgbClr val="0070C0"/>
                </a:solidFill>
                <a:latin typeface="Trebuchet MS"/>
                <a:cs typeface="Trebuchet MS"/>
              </a:rPr>
              <a:t>Как подать декларацию 3 НДФЛ через </a:t>
            </a:r>
            <a:r>
              <a:rPr lang="ru-RU" sz="3400" b="1" spc="-293" dirty="0">
                <a:solidFill>
                  <a:srgbClr val="0070C0"/>
                </a:solidFill>
                <a:latin typeface="Trebuchet MS"/>
                <a:cs typeface="Trebuchet MS"/>
              </a:rPr>
              <a:t>п</a:t>
            </a:r>
            <a:r>
              <a:rPr lang="ru-RU" sz="3400" b="1" spc="-293" dirty="0" smtClean="0">
                <a:solidFill>
                  <a:srgbClr val="0070C0"/>
                </a:solidFill>
                <a:latin typeface="Trebuchet MS"/>
                <a:cs typeface="Trebuchet MS"/>
              </a:rPr>
              <a:t>риложение </a:t>
            </a:r>
            <a:r>
              <a:rPr lang="ru-RU" sz="3400" b="1" spc="-293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cs typeface="Trebuchet MS"/>
              </a:rPr>
              <a:t>«Налоги ФЛ»</a:t>
            </a:r>
            <a:endParaRPr sz="3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cs typeface="Roboto"/>
            </a:endParaRPr>
          </a:p>
        </p:txBody>
      </p:sp>
      <p:pic>
        <p:nvPicPr>
          <p:cNvPr id="410" name="Picture 2" descr="F:\САЙТ\слайды веселов\Новая папка\налоги ФЛ\photo_2023-04-17_16-31-4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5" b="26707"/>
          <a:stretch/>
        </p:blipFill>
        <p:spPr bwMode="auto">
          <a:xfrm>
            <a:off x="21843" y="1596710"/>
            <a:ext cx="2346896" cy="3395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" name="Picture 6">
            <a:extLst>
              <a:ext uri="{FF2B5EF4-FFF2-40B4-BE49-F238E27FC236}">
                <a16:creationId xmlns:a16="http://schemas.microsoft.com/office/drawing/2014/main" xmlns="" id="{9C6FE946-AABD-4D18-992B-CD3667F4F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47243" y="3843980"/>
            <a:ext cx="547836" cy="52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" name="Picture 6">
            <a:extLst>
              <a:ext uri="{FF2B5EF4-FFF2-40B4-BE49-F238E27FC236}">
                <a16:creationId xmlns:a16="http://schemas.microsoft.com/office/drawing/2014/main" xmlns="" id="{9C6FE946-AABD-4D18-992B-CD3667F4F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67910" y="3219857"/>
            <a:ext cx="533400" cy="51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5" name="Picture 6" descr="F:\САЙТ\слайды веселов\Новая папка\налоги ФЛ\photo_2023-04-17_16-31-43 (2)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0" t="73108" r="12911" b="10722"/>
          <a:stretch/>
        </p:blipFill>
        <p:spPr bwMode="auto">
          <a:xfrm>
            <a:off x="1532220" y="5089866"/>
            <a:ext cx="4292622" cy="154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4" name="Группа 123"/>
          <p:cNvGrpSpPr/>
          <p:nvPr/>
        </p:nvGrpSpPr>
        <p:grpSpPr>
          <a:xfrm>
            <a:off x="2644826" y="2767239"/>
            <a:ext cx="3481009" cy="2198722"/>
            <a:chOff x="4959198" y="2095126"/>
            <a:chExt cx="3346602" cy="2087054"/>
          </a:xfrm>
        </p:grpSpPr>
        <p:pic>
          <p:nvPicPr>
            <p:cNvPr id="413" name="Picture 4" descr="F:\САЙТ\слайды веселов\Новая папка\налоги ФЛ\photo_2023-04-17_16-31-43 (4).jpg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70" t="4169" r="7861" b="89783"/>
            <a:stretch/>
          </p:blipFill>
          <p:spPr bwMode="auto">
            <a:xfrm>
              <a:off x="4960051" y="2095126"/>
              <a:ext cx="3345749" cy="4677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1" name="Picture 4" descr="F:\САЙТ\слайды веселов\Новая папка\налоги ФЛ\photo_2023-04-17_16-31-43 (4).jpg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70" t="13572" r="7861" b="65491"/>
            <a:stretch/>
          </p:blipFill>
          <p:spPr bwMode="auto">
            <a:xfrm>
              <a:off x="4959198" y="2562870"/>
              <a:ext cx="3345749" cy="1619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23" name="Овал 422"/>
          <p:cNvSpPr/>
          <p:nvPr/>
        </p:nvSpPr>
        <p:spPr>
          <a:xfrm>
            <a:off x="21843" y="1596710"/>
            <a:ext cx="614485" cy="59611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1</a:t>
            </a:r>
            <a:endParaRPr lang="ru-RU" sz="3200" b="1" dirty="0"/>
          </a:p>
        </p:txBody>
      </p:sp>
      <p:pic>
        <p:nvPicPr>
          <p:cNvPr id="424" name="Picture 7" descr="F:\САЙТ\слайды веселов\Новая папка\налоги ФЛ\photo_2023-04-17_16-31-43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91" r="16681" b="5313"/>
          <a:stretch/>
        </p:blipFill>
        <p:spPr bwMode="auto">
          <a:xfrm>
            <a:off x="2644826" y="1551565"/>
            <a:ext cx="3286063" cy="105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32875" y="1963963"/>
            <a:ext cx="596075" cy="555647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0" name="Picture 2" descr="D:\Аналитика\!!!СЛАЙДЫ\Картинки\рука клик2.png"/>
          <p:cNvPicPr>
            <a:picLocks noChangeAspect="1" noChangeArrowheads="1"/>
          </p:cNvPicPr>
          <p:nvPr/>
        </p:nvPicPr>
        <p:blipFill>
          <a:blip r:embed="rId11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667" b="95111" l="10000" r="92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22297">
            <a:off x="4630512" y="1468426"/>
            <a:ext cx="830602" cy="83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iNternet_kab_209\Downloads\loon-icon.pn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7" t="27334" r="28463" b="27333"/>
          <a:stretch/>
        </p:blipFill>
        <p:spPr bwMode="auto">
          <a:xfrm rot="5400000">
            <a:off x="4820694" y="2479992"/>
            <a:ext cx="547946" cy="56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5" name="Picture 5" descr="F:\САЙТ\слайды веселов\Новая папка\налоги ФЛ\photo_2023-04-17_16-31-43 (3)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0" b="10361"/>
          <a:stretch/>
        </p:blipFill>
        <p:spPr bwMode="auto">
          <a:xfrm>
            <a:off x="6204415" y="1528257"/>
            <a:ext cx="3651710" cy="414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4" name="Прямая со стрелкой 1023"/>
          <p:cNvCxnSpPr/>
          <p:nvPr/>
        </p:nvCxnSpPr>
        <p:spPr>
          <a:xfrm flipV="1">
            <a:off x="5399469" y="1752600"/>
            <a:ext cx="1153731" cy="1691849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6" name="Picture 6">
            <a:extLst>
              <a:ext uri="{FF2B5EF4-FFF2-40B4-BE49-F238E27FC236}">
                <a16:creationId xmlns:a16="http://schemas.microsoft.com/office/drawing/2014/main" xmlns="" id="{9C6FE946-AABD-4D18-992B-CD3667F4F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2987642" y="3336819"/>
            <a:ext cx="290922" cy="28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8" name="Picture 6">
            <a:extLst>
              <a:ext uri="{FF2B5EF4-FFF2-40B4-BE49-F238E27FC236}">
                <a16:creationId xmlns:a16="http://schemas.microsoft.com/office/drawing/2014/main" xmlns="" id="{9C6FE946-AABD-4D18-992B-CD3667F4F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2987642" y="4268561"/>
            <a:ext cx="290922" cy="28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9" name="Прямая со стрелкой 428"/>
          <p:cNvCxnSpPr/>
          <p:nvPr/>
        </p:nvCxnSpPr>
        <p:spPr>
          <a:xfrm flipH="1">
            <a:off x="2819400" y="4549220"/>
            <a:ext cx="313704" cy="685625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16/45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350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22"/>
    </mc:Choice>
    <mc:Fallback xmlns="">
      <p:transition spd="slow" advTm="15322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Picture 7" descr="G:\САЙТ\original_5.jp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42" t="9248" r="24682" b="37773"/>
          <a:stretch/>
        </p:blipFill>
        <p:spPr bwMode="auto">
          <a:xfrm>
            <a:off x="-24050" y="11723"/>
            <a:ext cx="9930050" cy="686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7" name="Прямоугольник 176"/>
          <p:cNvSpPr/>
          <p:nvPr/>
        </p:nvSpPr>
        <p:spPr>
          <a:xfrm>
            <a:off x="11575803" y="3726377"/>
            <a:ext cx="6867794" cy="237456"/>
          </a:xfrm>
          <a:prstGeom prst="rect">
            <a:avLst/>
          </a:prstGeom>
        </p:spPr>
        <p:txBody>
          <a:bodyPr wrap="square" lIns="44659" tIns="22330" rIns="44659" bIns="22330">
            <a:spAutoFit/>
          </a:bodyPr>
          <a:lstStyle/>
          <a:p>
            <a:pPr marL="6203" marR="2481">
              <a:lnSpc>
                <a:spcPts val="654"/>
              </a:lnSpc>
              <a:spcBef>
                <a:spcPts val="110"/>
              </a:spcBef>
            </a:pPr>
            <a:endParaRPr lang="ru-RU" sz="1000" spc="-15" dirty="0">
              <a:solidFill>
                <a:srgbClr val="FFFFFF"/>
              </a:solidFill>
              <a:latin typeface="Microsoft Sans Serif"/>
              <a:cs typeface="Microsoft Sans Serif"/>
            </a:endParaRPr>
          </a:p>
          <a:p>
            <a:pPr marL="6203" marR="2481">
              <a:lnSpc>
                <a:spcPts val="654"/>
              </a:lnSpc>
              <a:spcBef>
                <a:spcPts val="110"/>
              </a:spcBef>
            </a:pPr>
            <a:endParaRPr lang="ru-RU" sz="1000" dirty="0">
              <a:solidFill>
                <a:prstClr val="black"/>
              </a:solidFill>
              <a:latin typeface="Microsoft Sans Serif"/>
              <a:cs typeface="Microsoft Sans Serif"/>
            </a:endParaRPr>
          </a:p>
        </p:txBody>
      </p:sp>
      <p:pic>
        <p:nvPicPr>
          <p:cNvPr id="401" name="object 2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88894" y="-3454236"/>
            <a:ext cx="161840" cy="97509"/>
          </a:xfrm>
          <a:prstGeom prst="rect">
            <a:avLst/>
          </a:prstGeom>
        </p:spPr>
      </p:pic>
      <p:pic>
        <p:nvPicPr>
          <p:cNvPr id="426" name="Picture 6">
            <a:extLst>
              <a:ext uri="{FF2B5EF4-FFF2-40B4-BE49-F238E27FC236}">
                <a16:creationId xmlns:a16="http://schemas.microsoft.com/office/drawing/2014/main" xmlns="" id="{825F0BFE-2C5E-469F-BAB8-6F2944A89F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12737440" y="4927041"/>
            <a:ext cx="151713" cy="15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306" b="22816" l="19850" r="591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09" t="6894" r="65896" b="76664"/>
          <a:stretch/>
        </p:blipFill>
        <p:spPr bwMode="auto">
          <a:xfrm>
            <a:off x="9071203" y="231915"/>
            <a:ext cx="755588" cy="41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35" b="21481" l="35200" r="55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046" t="5547" r="55079" b="76741"/>
          <a:stretch/>
        </p:blipFill>
        <p:spPr bwMode="auto">
          <a:xfrm>
            <a:off x="8324170" y="231915"/>
            <a:ext cx="541083" cy="444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767" b="21966" l="48650" r="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718" t="6068" r="42885" b="76219"/>
          <a:stretch/>
        </p:blipFill>
        <p:spPr bwMode="auto">
          <a:xfrm>
            <a:off x="7454443" y="231914"/>
            <a:ext cx="572870" cy="444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5" name="object 123"/>
          <p:cNvSpPr txBox="1"/>
          <p:nvPr/>
        </p:nvSpPr>
        <p:spPr>
          <a:xfrm>
            <a:off x="332684" y="76200"/>
            <a:ext cx="7362539" cy="1547789"/>
          </a:xfrm>
          <a:prstGeom prst="rect">
            <a:avLst/>
          </a:prstGeom>
          <a:solidFill>
            <a:schemeClr val="bg1">
              <a:alpha val="43000"/>
            </a:schemeClr>
          </a:solidFill>
        </p:spPr>
        <p:txBody>
          <a:bodyPr vert="horz" wrap="square" lIns="0" tIns="69780" rIns="0" bIns="0" rtlCol="0">
            <a:spAutoFit/>
          </a:bodyPr>
          <a:lstStyle/>
          <a:p>
            <a:pPr marR="2481"/>
            <a:r>
              <a:rPr lang="ru-RU" sz="3200" spc="-293" dirty="0">
                <a:solidFill>
                  <a:srgbClr val="FFFFFF"/>
                </a:solidFill>
                <a:latin typeface="Trebuchet MS"/>
                <a:cs typeface="Trebuchet MS"/>
              </a:rPr>
              <a:t>Как получить </a:t>
            </a:r>
            <a:r>
              <a:rPr lang="ru-RU" sz="3200" spc="-293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ru-RU" sz="3200" b="1" spc="-293" dirty="0" smtClean="0">
                <a:solidFill>
                  <a:schemeClr val="accent6">
                    <a:lumMod val="75000"/>
                  </a:schemeClr>
                </a:solidFill>
                <a:latin typeface="Trebuchet MS"/>
                <a:cs typeface="Trebuchet MS"/>
              </a:rPr>
              <a:t>неквалифицированную  </a:t>
            </a:r>
            <a:r>
              <a:rPr lang="ru-RU" sz="3200" b="1" spc="-293" dirty="0">
                <a:solidFill>
                  <a:schemeClr val="accent6">
                    <a:lumMod val="75000"/>
                  </a:schemeClr>
                </a:solidFill>
                <a:latin typeface="Trebuchet MS"/>
                <a:cs typeface="Trebuchet MS"/>
              </a:rPr>
              <a:t>электронную  подпись</a:t>
            </a:r>
            <a:r>
              <a:rPr lang="en-US" sz="3200" b="1" spc="-293" dirty="0">
                <a:solidFill>
                  <a:schemeClr val="accent6">
                    <a:lumMod val="75000"/>
                  </a:schemeClr>
                </a:solidFill>
                <a:latin typeface="Trebuchet MS"/>
                <a:cs typeface="Trebuchet MS"/>
              </a:rPr>
              <a:t> </a:t>
            </a:r>
            <a:endParaRPr lang="ru-RU" sz="3200" b="1" spc="-293" dirty="0" smtClean="0">
              <a:solidFill>
                <a:schemeClr val="accent6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marR="2481"/>
            <a:r>
              <a:rPr lang="ru-RU" sz="3200" b="1" spc="-293" dirty="0" smtClean="0">
                <a:solidFill>
                  <a:srgbClr val="0070C0"/>
                </a:solidFill>
                <a:latin typeface="Trebuchet MS"/>
                <a:cs typeface="Trebuchet MS"/>
              </a:rPr>
              <a:t>через приложение «Налоги ФЛ» </a:t>
            </a:r>
            <a:endParaRPr lang="ru-RU" sz="3200" b="1" spc="-293" dirty="0">
              <a:solidFill>
                <a:srgbClr val="0070C0"/>
              </a:solidFill>
              <a:latin typeface="Trebuchet MS"/>
              <a:cs typeface="Trebuchet MS"/>
            </a:endParaRPr>
          </a:p>
        </p:txBody>
      </p:sp>
      <p:pic>
        <p:nvPicPr>
          <p:cNvPr id="2" name="Picture 2" descr="F:\САЙТ\слайды веселов\Новая папка\налоги ФЛ\photo_2023-04-17_16-31-44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47"/>
          <a:stretch/>
        </p:blipFill>
        <p:spPr bwMode="auto">
          <a:xfrm>
            <a:off x="243696" y="1735966"/>
            <a:ext cx="2527828" cy="4343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F:\САЙТ\слайды веселов\Новая папка\налоги ФЛ\photo_2023-04-17_16-31-43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2" b="5312"/>
          <a:stretch/>
        </p:blipFill>
        <p:spPr bwMode="auto">
          <a:xfrm>
            <a:off x="3342334" y="1719629"/>
            <a:ext cx="2571096" cy="425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:\САЙТ\слайды веселов\Новая папка\налоги ФЛ\photo_2023-04-17_16-31-42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97"/>
          <a:stretch/>
        </p:blipFill>
        <p:spPr bwMode="auto">
          <a:xfrm>
            <a:off x="6660144" y="1789752"/>
            <a:ext cx="2521718" cy="4235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" name="Picture 8" descr="F:\САЙТ\слайды веселов\Новая папка\налоги ФЛ\photo_2023-04-17_16-31-42.jp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2" t="60393" r="10432" b="33361"/>
          <a:stretch/>
        </p:blipFill>
        <p:spPr bwMode="auto">
          <a:xfrm>
            <a:off x="6552970" y="3957506"/>
            <a:ext cx="3470018" cy="563725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8" name="Picture 7" descr="F:\САЙТ\слайды веселов\Новая папка\налоги ФЛ\photo_2023-04-17_16-31-43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33" t="85486" b="5312"/>
          <a:stretch/>
        </p:blipFill>
        <p:spPr bwMode="auto">
          <a:xfrm>
            <a:off x="5305598" y="5376169"/>
            <a:ext cx="738025" cy="6728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C00000"/>
            </a:solidFill>
          </a:ln>
          <a:effectLst/>
          <a:extLst/>
        </p:spPr>
      </p:pic>
      <p:pic>
        <p:nvPicPr>
          <p:cNvPr id="412" name="Picture 6">
            <a:extLst>
              <a:ext uri="{FF2B5EF4-FFF2-40B4-BE49-F238E27FC236}">
                <a16:creationId xmlns:a16="http://schemas.microsoft.com/office/drawing/2014/main" xmlns="" id="{9C6FE946-AABD-4D18-992B-CD3667F4F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332685" y="4319947"/>
            <a:ext cx="547836" cy="52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2" name="Picture 6">
            <a:extLst>
              <a:ext uri="{FF2B5EF4-FFF2-40B4-BE49-F238E27FC236}">
                <a16:creationId xmlns:a16="http://schemas.microsoft.com/office/drawing/2014/main" xmlns="" id="{9C6FE946-AABD-4D18-992B-CD3667F4F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t="4641" r="23014" b="20536"/>
          <a:stretch/>
        </p:blipFill>
        <p:spPr bwMode="auto">
          <a:xfrm>
            <a:off x="353352" y="3695824"/>
            <a:ext cx="533400" cy="51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Прямоугольник 1032"/>
          <p:cNvSpPr/>
          <p:nvPr/>
        </p:nvSpPr>
        <p:spPr>
          <a:xfrm>
            <a:off x="4343400" y="2066692"/>
            <a:ext cx="1347074" cy="3077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9" name="Picture 2" descr="D:\Аналитика\!!!СЛАЙДЫ\Картинки\рука клик2.png"/>
          <p:cNvPicPr>
            <a:picLocks noChangeAspect="1" noChangeArrowheads="1"/>
          </p:cNvPicPr>
          <p:nvPr/>
        </p:nvPicPr>
        <p:blipFill>
          <a:blip r:embed="rId1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667" b="95111" l="10000" r="92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50546">
            <a:off x="4602344" y="4808884"/>
            <a:ext cx="978930" cy="97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7" name="Picture 2" descr="D:\Аналитика\!!!СЛАЙДЫ\Картинки\рука клик2.png"/>
          <p:cNvPicPr>
            <a:picLocks noChangeAspect="1" noChangeArrowheads="1"/>
          </p:cNvPicPr>
          <p:nvPr/>
        </p:nvPicPr>
        <p:blipFill>
          <a:blip r:embed="rId1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667" b="95111" l="10000" r="92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070879">
            <a:off x="8511080" y="3349081"/>
            <a:ext cx="978930" cy="97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8" name="Picture 2" descr="C:\Users\iNternet_kab_209\Downloads\loon-icon.pn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7" t="27334" r="28463" b="27333"/>
          <a:stretch/>
        </p:blipFill>
        <p:spPr bwMode="auto">
          <a:xfrm>
            <a:off x="2794388" y="3512759"/>
            <a:ext cx="547946" cy="56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9" name="Picture 2" descr="C:\Users\iNternet_kab_209\Downloads\loon-icon.pn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7" t="27334" r="28463" b="27333"/>
          <a:stretch/>
        </p:blipFill>
        <p:spPr bwMode="auto">
          <a:xfrm>
            <a:off x="5969333" y="3561993"/>
            <a:ext cx="547946" cy="56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17/45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393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22"/>
    </mc:Choice>
    <mc:Fallback xmlns="">
      <p:transition spd="slow" advTm="15322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Рисунок 412"/>
          <p:cNvPicPr>
            <a:picLocks noChangeAspect="1"/>
          </p:cNvPicPr>
          <p:nvPr/>
        </p:nvPicPr>
        <p:blipFill rotWithShape="1">
          <a:blip r:embed="rId2">
            <a:alphaModFix amt="88000"/>
          </a:blip>
          <a:srcRect t="9853" r="4029" b="8686"/>
          <a:stretch/>
        </p:blipFill>
        <p:spPr>
          <a:xfrm>
            <a:off x="0" y="-50250"/>
            <a:ext cx="9906000" cy="6914804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bg1"/>
            </a:solidFill>
          </a:ln>
        </p:spPr>
      </p:pic>
      <p:pic>
        <p:nvPicPr>
          <p:cNvPr id="415" name="Picture 6" descr="G:\САЙТ\вычеты\111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145" b="10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71" y="2005058"/>
            <a:ext cx="4626216" cy="2743200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верх 1"/>
          <p:cNvSpPr/>
          <p:nvPr/>
        </p:nvSpPr>
        <p:spPr>
          <a:xfrm rot="3566547">
            <a:off x="4453071" y="1673618"/>
            <a:ext cx="604633" cy="945692"/>
          </a:xfrm>
          <a:prstGeom prst="up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0" name="TextBox 419"/>
          <p:cNvSpPr txBox="1"/>
          <p:nvPr/>
        </p:nvSpPr>
        <p:spPr>
          <a:xfrm>
            <a:off x="5844217" y="0"/>
            <a:ext cx="3852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</a:rPr>
              <a:t>Обособленные подразделения УФНС по Новгородской области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421" name="Стрелка вверх 420"/>
          <p:cNvSpPr/>
          <p:nvPr/>
        </p:nvSpPr>
        <p:spPr>
          <a:xfrm rot="7364516">
            <a:off x="4225675" y="4367493"/>
            <a:ext cx="604633" cy="1185615"/>
          </a:xfrm>
          <a:prstGeom prst="up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4" name="TextBox 423"/>
          <p:cNvSpPr txBox="1"/>
          <p:nvPr/>
        </p:nvSpPr>
        <p:spPr>
          <a:xfrm>
            <a:off x="7887153" y="3054535"/>
            <a:ext cx="185102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</a:rPr>
              <a:t>ЕДИНЫЙ КОНТАКТ-ЦЕНТР ФНС РОССИИ</a:t>
            </a:r>
          </a:p>
          <a:p>
            <a:r>
              <a:rPr lang="ru-RU" sz="2000" b="1" dirty="0" smtClean="0">
                <a:solidFill>
                  <a:srgbClr val="FFFF00"/>
                </a:solidFill>
              </a:rPr>
              <a:t>8 800 222 22 22</a:t>
            </a:r>
            <a:endParaRPr lang="ru-RU" sz="2000" b="1" dirty="0">
              <a:solidFill>
                <a:srgbClr val="FFFF00"/>
              </a:solidFill>
            </a:endParaRPr>
          </a:p>
        </p:txBody>
      </p:sp>
      <p:grpSp>
        <p:nvGrpSpPr>
          <p:cNvPr id="426" name="object 4"/>
          <p:cNvGrpSpPr/>
          <p:nvPr/>
        </p:nvGrpSpPr>
        <p:grpSpPr>
          <a:xfrm>
            <a:off x="4953000" y="5049609"/>
            <a:ext cx="2461413" cy="1797021"/>
            <a:chOff x="7805683" y="4292571"/>
            <a:chExt cx="12142167" cy="7063013"/>
          </a:xfrm>
        </p:grpSpPr>
        <p:pic>
          <p:nvPicPr>
            <p:cNvPr id="427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61259" y="4292571"/>
              <a:ext cx="8121804" cy="5172097"/>
            </a:xfrm>
            <a:prstGeom prst="rect">
              <a:avLst/>
            </a:prstGeom>
          </p:spPr>
        </p:pic>
        <p:pic>
          <p:nvPicPr>
            <p:cNvPr id="428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05683" y="4292571"/>
              <a:ext cx="12142167" cy="7063013"/>
            </a:xfrm>
            <a:prstGeom prst="rect">
              <a:avLst/>
            </a:prstGeom>
          </p:spPr>
        </p:pic>
      </p:grpSp>
      <p:pic>
        <p:nvPicPr>
          <p:cNvPr id="429" name="Рисунок 42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327" y="5535208"/>
            <a:ext cx="813355" cy="970310"/>
          </a:xfrm>
          <a:prstGeom prst="rect">
            <a:avLst/>
          </a:prstGeom>
          <a:noFill/>
        </p:spPr>
      </p:pic>
      <p:sp>
        <p:nvSpPr>
          <p:cNvPr id="431" name="TextBox 430"/>
          <p:cNvSpPr txBox="1"/>
          <p:nvPr/>
        </p:nvSpPr>
        <p:spPr>
          <a:xfrm>
            <a:off x="7692318" y="5345586"/>
            <a:ext cx="1851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</a:rPr>
              <a:t>САЙТ </a:t>
            </a:r>
          </a:p>
          <a:p>
            <a:r>
              <a:rPr lang="ru-RU" sz="1800" b="1" dirty="0" smtClean="0">
                <a:solidFill>
                  <a:schemeClr val="bg1"/>
                </a:solidFill>
              </a:rPr>
              <a:t>ФНС РОССИИ</a:t>
            </a:r>
          </a:p>
          <a:p>
            <a:r>
              <a:rPr lang="en-US" sz="1800" b="1" dirty="0" smtClean="0">
                <a:solidFill>
                  <a:schemeClr val="bg1"/>
                </a:solidFill>
              </a:rPr>
              <a:t>NALOG.GOV.RU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432" name="TextBox 431"/>
          <p:cNvSpPr txBox="1"/>
          <p:nvPr/>
        </p:nvSpPr>
        <p:spPr>
          <a:xfrm>
            <a:off x="7659661" y="4883921"/>
            <a:ext cx="1095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24/7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435" name="Text Box 5"/>
          <p:cNvSpPr txBox="1">
            <a:spLocks noChangeArrowheads="1"/>
          </p:cNvSpPr>
          <p:nvPr/>
        </p:nvSpPr>
        <p:spPr bwMode="auto">
          <a:xfrm>
            <a:off x="426950" y="161133"/>
            <a:ext cx="4554852" cy="100743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bg1"/>
            </a:solidFill>
          </a:ln>
          <a:effectLst/>
          <a:extLst/>
        </p:spPr>
        <p:txBody>
          <a:bodyPr vert="horz" wrap="square" lIns="17864" tIns="17864" rIns="17864" bIns="1786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596">
              <a:lnSpc>
                <a:spcPts val="2582"/>
              </a:lnSpc>
            </a:pPr>
            <a:endParaRPr lang="ru-RU" sz="1600" spc="-23" dirty="0">
              <a:solidFill>
                <a:srgbClr val="FF0000"/>
              </a:solidFill>
              <a:latin typeface="UJCNMV+GothamPro-Black"/>
              <a:cs typeface="UJCNMV+GothamPro-Black"/>
            </a:endParaRPr>
          </a:p>
          <a:p>
            <a:pPr marL="6596">
              <a:lnSpc>
                <a:spcPts val="2582"/>
              </a:lnSpc>
            </a:pPr>
            <a:endParaRPr lang="ru-RU" sz="4700" spc="-23" dirty="0">
              <a:solidFill>
                <a:srgbClr val="FF0000"/>
              </a:solidFill>
              <a:latin typeface="UJCNMV+GothamPro-Black"/>
              <a:cs typeface="UJCNMV+GothamPro-Black"/>
            </a:endParaRPr>
          </a:p>
        </p:txBody>
      </p:sp>
      <p:sp>
        <p:nvSpPr>
          <p:cNvPr id="434" name="object 123"/>
          <p:cNvSpPr txBox="1"/>
          <p:nvPr/>
        </p:nvSpPr>
        <p:spPr>
          <a:xfrm>
            <a:off x="810717" y="291570"/>
            <a:ext cx="4855450" cy="660324"/>
          </a:xfrm>
          <a:prstGeom prst="rect">
            <a:avLst/>
          </a:prstGeom>
        </p:spPr>
        <p:txBody>
          <a:bodyPr vert="horz" wrap="square" lIns="0" tIns="69738" rIns="0" bIns="0" rtlCol="0">
            <a:spAutoFit/>
          </a:bodyPr>
          <a:lstStyle/>
          <a:p>
            <a:pPr marL="6197" marR="2481">
              <a:lnSpc>
                <a:spcPts val="4606"/>
              </a:lnSpc>
              <a:spcBef>
                <a:spcPts val="549"/>
              </a:spcBef>
            </a:pPr>
            <a:r>
              <a:rPr lang="ru-RU" sz="3600" spc="300" dirty="0" smtClean="0">
                <a:solidFill>
                  <a:srgbClr val="FFFFFF"/>
                </a:solidFill>
                <a:latin typeface="Trebuchet MS"/>
                <a:cs typeface="Trebuchet MS"/>
              </a:rPr>
              <a:t>ЕСТЬ ВОПРОСЫ?</a:t>
            </a:r>
            <a:endParaRPr lang="ru-RU" sz="3600" spc="300" dirty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  <p:sp>
        <p:nvSpPr>
          <p:cNvPr id="123" name="Овал 122"/>
          <p:cNvSpPr/>
          <p:nvPr/>
        </p:nvSpPr>
        <p:spPr>
          <a:xfrm>
            <a:off x="2441188" y="2463094"/>
            <a:ext cx="1753324" cy="1443821"/>
          </a:xfrm>
          <a:prstGeom prst="ellipse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9868" l="21277" r="876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76" t="8631" r="20789" b="19112"/>
          <a:stretch/>
        </p:blipFill>
        <p:spPr bwMode="auto">
          <a:xfrm>
            <a:off x="2745271" y="2266686"/>
            <a:ext cx="986342" cy="104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436" name="object 123"/>
          <p:cNvSpPr txBox="1"/>
          <p:nvPr/>
        </p:nvSpPr>
        <p:spPr>
          <a:xfrm>
            <a:off x="2638318" y="2959016"/>
            <a:ext cx="1876860" cy="660324"/>
          </a:xfrm>
          <a:prstGeom prst="rect">
            <a:avLst/>
          </a:prstGeom>
        </p:spPr>
        <p:txBody>
          <a:bodyPr vert="horz" wrap="square" lIns="0" tIns="69738" rIns="0" bIns="0" rtlCol="0">
            <a:spAutoFit/>
          </a:bodyPr>
          <a:lstStyle/>
          <a:p>
            <a:pPr marL="6197" marR="2481">
              <a:lnSpc>
                <a:spcPts val="4606"/>
              </a:lnSpc>
              <a:spcBef>
                <a:spcPts val="549"/>
              </a:spcBef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ДЕКЛАРАЦИЯ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?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</p:txBody>
      </p:sp>
      <p:pic>
        <p:nvPicPr>
          <p:cNvPr id="4101" name="Picture 5" descr="G:\САЙТ\vector-customer-service-man-with-headphones-and-microphone-with-laptop-concept-illustration-for-support-call-center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842" y="2959693"/>
            <a:ext cx="1357916" cy="1357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8102600" y="797930"/>
            <a:ext cx="1752600" cy="92383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3" name="TextBox 432"/>
          <p:cNvSpPr txBox="1"/>
          <p:nvPr/>
        </p:nvSpPr>
        <p:spPr>
          <a:xfrm>
            <a:off x="8128000" y="819606"/>
            <a:ext cx="1727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</a:rPr>
              <a:t>Пн.-Ср.09.00-18.00</a:t>
            </a:r>
          </a:p>
          <a:p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</a:rPr>
              <a:t>Вт.-Чт. 09.00-20.00</a:t>
            </a:r>
          </a:p>
          <a:p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</a:rPr>
              <a:t>Пт. 09.00-16.45</a:t>
            </a:r>
            <a:endParaRPr lang="ru-RU" sz="15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Стрелка вверх 36"/>
          <p:cNvSpPr/>
          <p:nvPr/>
        </p:nvSpPr>
        <p:spPr>
          <a:xfrm rot="5400000">
            <a:off x="5207487" y="2857200"/>
            <a:ext cx="604633" cy="1295400"/>
          </a:xfrm>
          <a:prstGeom prst="up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G:\САЙТ\картаНО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20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754" y="589384"/>
            <a:ext cx="3010237" cy="218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7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801" y="1148205"/>
            <a:ext cx="392400" cy="39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27" name="Picture 9" descr="70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997" y="1569608"/>
            <a:ext cx="364004" cy="364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29" name="Picture 9" descr="70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842" y="799890"/>
            <a:ext cx="304007" cy="304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30" name="Picture 9" descr="70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756" y="1494016"/>
            <a:ext cx="371923" cy="37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419" name="Picture 9" descr="70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378" y="752197"/>
            <a:ext cx="592208" cy="59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437" name="Рисунок 436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5857459" y="646331"/>
            <a:ext cx="300045" cy="31334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8978901" y="6505518"/>
            <a:ext cx="759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18/45</a:t>
            </a:r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6899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 cstate="print"/>
          <a:srcRect t="69845" r="22241" b="18815"/>
          <a:stretch>
            <a:fillRect/>
          </a:stretch>
        </p:blipFill>
        <p:spPr bwMode="auto">
          <a:xfrm>
            <a:off x="0" y="1196752"/>
            <a:ext cx="99060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 t="69845" r="22241" b="18815"/>
          <a:stretch>
            <a:fillRect/>
          </a:stretch>
        </p:blipFill>
        <p:spPr bwMode="auto">
          <a:xfrm>
            <a:off x="0" y="2132856"/>
            <a:ext cx="99060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4" cstate="print"/>
          <a:srcRect t="69845" r="22241" b="18815"/>
          <a:stretch>
            <a:fillRect/>
          </a:stretch>
        </p:blipFill>
        <p:spPr bwMode="auto">
          <a:xfrm>
            <a:off x="0" y="3068960"/>
            <a:ext cx="99060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5" cstate="print"/>
          <a:srcRect t="69845" r="22241" b="18815"/>
          <a:stretch>
            <a:fillRect/>
          </a:stretch>
        </p:blipFill>
        <p:spPr bwMode="auto">
          <a:xfrm>
            <a:off x="0" y="4005064"/>
            <a:ext cx="99060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6" cstate="print"/>
          <a:srcRect t="69845" r="22241" b="18815"/>
          <a:stretch>
            <a:fillRect/>
          </a:stretch>
        </p:blipFill>
        <p:spPr bwMode="auto">
          <a:xfrm>
            <a:off x="0" y="4941168"/>
            <a:ext cx="99060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7" cstate="print"/>
          <a:srcRect t="69845" r="41731" b="18815"/>
          <a:stretch>
            <a:fillRect/>
          </a:stretch>
        </p:blipFill>
        <p:spPr bwMode="auto">
          <a:xfrm>
            <a:off x="0" y="5868000"/>
            <a:ext cx="99060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194472" y="476672"/>
            <a:ext cx="9517057" cy="72008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ПРОМОСТРАНИЦЫ НА САЙТЕ ФНС РОССИИ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/>
                </a:solidFill>
              </a:rPr>
              <a:t>19/45</a:t>
            </a:r>
            <a:endParaRPr lang="ru-RU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851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"/>
            <a:ext cx="9906000" cy="950709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8061" y="229093"/>
            <a:ext cx="93774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rgbClr val="0070C0"/>
                </a:solidFill>
                <a:latin typeface="Franklin Gothic Demi" panose="020B0703020102020204" pitchFamily="34" charset="0"/>
              </a:rPr>
              <a:t>ПРОМОСТРАНИЦА ДЕКЛАРАЦИОННАЯ КАМПАНИЯ 2023</a:t>
            </a:r>
            <a:endParaRPr lang="ru-RU" sz="2200" dirty="0">
              <a:solidFill>
                <a:srgbClr val="0070C0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4" t="5653" r="18922" b="5610"/>
          <a:stretch/>
        </p:blipFill>
        <p:spPr bwMode="auto">
          <a:xfrm>
            <a:off x="838200" y="659980"/>
            <a:ext cx="8473205" cy="604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/>
                </a:solidFill>
              </a:rPr>
              <a:t>20/45</a:t>
            </a:r>
            <a:endParaRPr lang="ru-RU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0828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1"/>
            <a:ext cx="9906000" cy="950709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2" t="11013" r="2720" b="24424"/>
          <a:stretch/>
        </p:blipFill>
        <p:spPr bwMode="auto">
          <a:xfrm>
            <a:off x="444741" y="1056003"/>
            <a:ext cx="8879949" cy="4369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9421" y="5425479"/>
            <a:ext cx="727243" cy="559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7083" y="3501008"/>
            <a:ext cx="206723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53200017595</a:t>
            </a:r>
          </a:p>
        </p:txBody>
      </p:sp>
      <p:sp>
        <p:nvSpPr>
          <p:cNvPr id="18" name="Овал 17"/>
          <p:cNvSpPr/>
          <p:nvPr/>
        </p:nvSpPr>
        <p:spPr>
          <a:xfrm>
            <a:off x="7715974" y="3426864"/>
            <a:ext cx="1423784" cy="5176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69238" y="612156"/>
            <a:ext cx="93774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ФНС РОССИИ «ПРОЗРАЧНЫЙ БИЗНЕС»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288291" y="6565995"/>
            <a:ext cx="6219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prstClr val="white"/>
                </a:solidFill>
                <a:latin typeface="Franklin Gothic Demi" panose="020B0703020102020204" pitchFamily="34" charset="0"/>
              </a:rPr>
              <a:t>27/39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146FAF94-17E3-43DE-BB62-627957458103}"/>
              </a:ext>
            </a:extLst>
          </p:cNvPr>
          <p:cNvPicPr/>
          <p:nvPr/>
        </p:nvPicPr>
        <p:blipFill rotWithShape="1">
          <a:blip r:embed="rId4"/>
          <a:srcRect l="3554" t="22862" r="1608" b="73829"/>
          <a:stretch/>
        </p:blipFill>
        <p:spPr bwMode="auto">
          <a:xfrm>
            <a:off x="33347" y="6336704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10AFC076-C2BE-4F25-B1D3-E0FAB2C63D5B}"/>
              </a:ext>
            </a:extLst>
          </p:cNvPr>
          <p:cNvSpPr/>
          <p:nvPr/>
        </p:nvSpPr>
        <p:spPr>
          <a:xfrm>
            <a:off x="317522" y="6380212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21/45</a:t>
            </a:r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9859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"/>
            <a:ext cx="9906000" cy="950709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3" t="10129" r="28631" b="60854"/>
          <a:stretch/>
        </p:blipFill>
        <p:spPr bwMode="auto">
          <a:xfrm>
            <a:off x="181277" y="980728"/>
            <a:ext cx="9530252" cy="2245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69238" y="476673"/>
            <a:ext cx="93774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ФНС РОССИИ «ПРОЗРАЧНЫЙ БИЗНЕС»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948" y="6346523"/>
            <a:ext cx="537843" cy="496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4" t="45203" r="44321" b="40767"/>
          <a:stretch/>
        </p:blipFill>
        <p:spPr bwMode="auto">
          <a:xfrm>
            <a:off x="3613658" y="1484784"/>
            <a:ext cx="6097871" cy="965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4" t="62810" r="19180" b="7760"/>
          <a:stretch/>
        </p:blipFill>
        <p:spPr bwMode="auto">
          <a:xfrm>
            <a:off x="181277" y="3177643"/>
            <a:ext cx="9530252" cy="2310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4" t="34948" r="41998" b="50146"/>
          <a:stretch/>
        </p:blipFill>
        <p:spPr bwMode="auto">
          <a:xfrm>
            <a:off x="3613658" y="2358742"/>
            <a:ext cx="6097871" cy="84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/>
                </a:solidFill>
              </a:rPr>
              <a:t>22/45</a:t>
            </a:r>
            <a:endParaRPr lang="ru-RU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3071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"/>
            <a:ext cx="9906000" cy="950709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8" t="18751" r="11547" b="9051"/>
          <a:stretch/>
        </p:blipFill>
        <p:spPr bwMode="auto">
          <a:xfrm>
            <a:off x="111774" y="1124744"/>
            <a:ext cx="9761562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69238" y="476673"/>
            <a:ext cx="93774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ФНС РОССИИ «ПРОЗРАЧНЫЙ БИЗНЕС»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948" y="6346523"/>
            <a:ext cx="537843" cy="496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/>
                </a:solidFill>
              </a:rPr>
              <a:t>23/45</a:t>
            </a:r>
            <a:endParaRPr lang="ru-RU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118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"/>
            <a:ext cx="9906000" cy="950709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1" t="10347" r="45728" b="37406"/>
          <a:stretch/>
        </p:blipFill>
        <p:spPr bwMode="auto">
          <a:xfrm>
            <a:off x="620415" y="1042479"/>
            <a:ext cx="8658962" cy="5238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69238" y="476673"/>
            <a:ext cx="93774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ФНС РОССИИ «ПРОЗРАЧНЫЙ БИЗНЕС»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948" y="6346523"/>
            <a:ext cx="537843" cy="496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2</a:t>
            </a:r>
            <a:r>
              <a:rPr lang="ru-RU" b="1" dirty="0" smtClean="0">
                <a:solidFill>
                  <a:schemeClr val="bg1"/>
                </a:solidFill>
              </a:rPr>
              <a:t>4/45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7019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"/>
            <a:ext cx="9906000" cy="950709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5" t="9698" r="17848" b="11689"/>
          <a:stretch/>
        </p:blipFill>
        <p:spPr bwMode="auto">
          <a:xfrm>
            <a:off x="123134" y="980728"/>
            <a:ext cx="9552254" cy="5162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69238" y="476673"/>
            <a:ext cx="93774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ФНС РОССИИ «ПРОЗРАЧНЫЙ БИЗНЕС»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948" y="6346523"/>
            <a:ext cx="537843" cy="496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/>
                </a:solidFill>
              </a:rPr>
              <a:t>25/45</a:t>
            </a:r>
            <a:endParaRPr lang="ru-RU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4515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"/>
            <a:ext cx="9906000" cy="950709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1" t="10776" r="31802" b="41379"/>
          <a:stretch/>
        </p:blipFill>
        <p:spPr bwMode="auto">
          <a:xfrm>
            <a:off x="116463" y="1412776"/>
            <a:ext cx="9609331" cy="3916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69238" y="476673"/>
            <a:ext cx="93774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ФНС РОССИИ «ПРОЗРАЧНЫЙ БИЗНЕС»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948" y="6346523"/>
            <a:ext cx="537843" cy="496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26/45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213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1"/>
            <a:ext cx="9906000" cy="950709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2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6" t="16163" r="32751" b="18535"/>
          <a:stretch/>
        </p:blipFill>
        <p:spPr bwMode="auto">
          <a:xfrm>
            <a:off x="563700" y="1052736"/>
            <a:ext cx="8659211" cy="477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64" t="39759" r="1126" b="35995"/>
          <a:stretch/>
        </p:blipFill>
        <p:spPr bwMode="auto">
          <a:xfrm>
            <a:off x="7709589" y="3955069"/>
            <a:ext cx="1478128" cy="229338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69238" y="476673"/>
            <a:ext cx="93774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ФНС РОССИИ «ПРОЗРАЧНЫЙ БИЗНЕС»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948" y="6346523"/>
            <a:ext cx="537843" cy="496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27/45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405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1"/>
            <a:ext cx="9906000" cy="950709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20" t="63147" r="11910" b="9482"/>
          <a:stretch/>
        </p:blipFill>
        <p:spPr bwMode="auto">
          <a:xfrm>
            <a:off x="1286593" y="4158788"/>
            <a:ext cx="7593168" cy="2124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14" t="25434" r="11711" b="32477"/>
          <a:stretch/>
        </p:blipFill>
        <p:spPr bwMode="auto">
          <a:xfrm>
            <a:off x="1286593" y="907560"/>
            <a:ext cx="7585239" cy="322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69238" y="476673"/>
            <a:ext cx="93774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ФНС РОССИИ «ПРОЗРАЧНЫЙ БИЗНЕС»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948" y="6346523"/>
            <a:ext cx="537843" cy="496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28/45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321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"/>
            <a:ext cx="9906000" cy="950709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9238" y="476673"/>
            <a:ext cx="93774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ФНС РОССИИ «ПРОЗРАЧНЫЙ БИЗНЕС»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948" y="6346523"/>
            <a:ext cx="537843" cy="496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0" t="19822" r="7031" b="13750"/>
          <a:stretch/>
        </p:blipFill>
        <p:spPr bwMode="auto">
          <a:xfrm>
            <a:off x="64840" y="950710"/>
            <a:ext cx="9776320" cy="3840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6" t="51339" r="28960" b="25982"/>
          <a:stretch/>
        </p:blipFill>
        <p:spPr bwMode="auto">
          <a:xfrm>
            <a:off x="1" y="4903708"/>
            <a:ext cx="5133426" cy="140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80" t="50000" r="47590" b="31372"/>
          <a:stretch/>
        </p:blipFill>
        <p:spPr bwMode="auto">
          <a:xfrm>
            <a:off x="5133426" y="4903708"/>
            <a:ext cx="1075510" cy="1362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29/45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1825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"/>
            <a:ext cx="9906000" cy="950709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9238" y="476673"/>
            <a:ext cx="93774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ФНС РОССИИ «ПРОЗРАЧНЫЙ БИЗНЕС»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948" y="6346523"/>
            <a:ext cx="537843" cy="496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6" t="9462" r="16589" b="27254"/>
          <a:stretch/>
        </p:blipFill>
        <p:spPr bwMode="auto">
          <a:xfrm>
            <a:off x="173418" y="1412776"/>
            <a:ext cx="9569116" cy="4249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Graphic 37" descr="Checkmark with solid fill">
            <a:extLst>
              <a:ext uri="{FF2B5EF4-FFF2-40B4-BE49-F238E27FC236}">
                <a16:creationId xmlns="" xmlns:a16="http://schemas.microsoft.com/office/drawing/2014/main" id="{B303B8A8-FB92-4283-4A6C-6ECD739FD1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8036" y="3766847"/>
            <a:ext cx="312035" cy="288032"/>
          </a:xfrm>
          <a:prstGeom prst="rect">
            <a:avLst/>
          </a:prstGeom>
        </p:spPr>
      </p:pic>
      <p:pic>
        <p:nvPicPr>
          <p:cNvPr id="13" name="Graphic 37" descr="Checkmark with solid fill">
            <a:extLst>
              <a:ext uri="{FF2B5EF4-FFF2-40B4-BE49-F238E27FC236}">
                <a16:creationId xmlns="" xmlns:a16="http://schemas.microsoft.com/office/drawing/2014/main" id="{B303B8A8-FB92-4283-4A6C-6ECD739FD1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97852" y="4509120"/>
            <a:ext cx="312035" cy="288032"/>
          </a:xfrm>
          <a:prstGeom prst="rect">
            <a:avLst/>
          </a:prstGeom>
        </p:spPr>
      </p:pic>
      <p:pic>
        <p:nvPicPr>
          <p:cNvPr id="14" name="Graphic 37" descr="Checkmark with solid fill">
            <a:extLst>
              <a:ext uri="{FF2B5EF4-FFF2-40B4-BE49-F238E27FC236}">
                <a16:creationId xmlns="" xmlns:a16="http://schemas.microsoft.com/office/drawing/2014/main" id="{B303B8A8-FB92-4283-4A6C-6ECD739FD1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6397" y="4653136"/>
            <a:ext cx="312035" cy="28803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30/45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5963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"/>
            <a:ext cx="9906000" cy="950709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9238" y="476673"/>
            <a:ext cx="93774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ФНС РОССИИ «ПРОЗРАЧНЫЙ БИЗНЕС»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948" y="6346523"/>
            <a:ext cx="537843" cy="496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6" t="9462" r="18679" b="6455"/>
          <a:stretch/>
        </p:blipFill>
        <p:spPr bwMode="auto">
          <a:xfrm>
            <a:off x="598612" y="937581"/>
            <a:ext cx="8848357" cy="534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31/45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9262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FE7754C-1582-4035-AACB-77FCC59F90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09" t="12200" r="14394" b="21021"/>
          <a:stretch/>
        </p:blipFill>
        <p:spPr>
          <a:xfrm>
            <a:off x="0" y="1628800"/>
            <a:ext cx="9864551" cy="4680520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="" xmlns:a16="http://schemas.microsoft.com/office/drawing/2014/main" id="{1C480403-022B-4718-8B97-EA65B00B8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41"/>
            <a:ext cx="9906000" cy="950709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636E28D-0427-488D-92FA-0CD00EAA590D}"/>
              </a:ext>
            </a:extLst>
          </p:cNvPr>
          <p:cNvSpPr/>
          <p:nvPr/>
        </p:nvSpPr>
        <p:spPr>
          <a:xfrm>
            <a:off x="269238" y="476673"/>
            <a:ext cx="93774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КАЛЬКУЛЯТОР НАЛОГОВОЙ НАГРУЗКИ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D6D850D1-4890-49BF-A1B8-A07007DDFDAC}"/>
              </a:ext>
            </a:extLst>
          </p:cNvPr>
          <p:cNvPicPr/>
          <p:nvPr/>
        </p:nvPicPr>
        <p:blipFill rotWithShape="1">
          <a:blip r:embed="rId3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922F04F8-6C91-4D65-AF94-910515A5F579}"/>
              </a:ext>
            </a:extLst>
          </p:cNvPr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32/45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370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906000" cy="63338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-20313" y="-38418"/>
            <a:ext cx="9906000" cy="1340768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11095" y="6164535"/>
            <a:ext cx="34859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prstClr val="white"/>
                </a:solidFill>
                <a:latin typeface="Franklin Gothic Demi" panose="020B0703020102020204" pitchFamily="34" charset="0"/>
              </a:rPr>
              <a:t>https://www.nalog.gov.ru/rn77/bo/</a:t>
            </a:r>
            <a:endParaRPr lang="ru-RU" sz="1600" dirty="0">
              <a:solidFill>
                <a:prstClr val="white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64114" y="467962"/>
            <a:ext cx="85410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 ФНС РОССИИ  «ГОСУДАРСТВЕННЫЙ ИНФОРМАЦИОННЫЙ РЕСУРС БУХГАЛТЕРСКОЙ ОТЧЕТНОСТИ (ГИР БО)» </a:t>
            </a:r>
          </a:p>
        </p:txBody>
      </p:sp>
      <p:pic>
        <p:nvPicPr>
          <p:cNvPr id="24" name="Рисунок 23"/>
          <p:cNvPicPr/>
          <p:nvPr/>
        </p:nvPicPr>
        <p:blipFill rotWithShape="1">
          <a:blip r:embed="rId2" cstate="print"/>
          <a:srcRect l="36744" t="19152" r="35856" b="48485"/>
          <a:stretch/>
        </p:blipFill>
        <p:spPr>
          <a:xfrm>
            <a:off x="16864" y="437764"/>
            <a:ext cx="1244343" cy="8309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8" t="30719" r="10937" b="20558"/>
          <a:stretch/>
        </p:blipFill>
        <p:spPr bwMode="auto">
          <a:xfrm>
            <a:off x="-25621" y="1338082"/>
            <a:ext cx="7063047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/>
          <p:nvPr/>
        </p:nvPicPr>
        <p:blipFill rotWithShape="1">
          <a:blip r:embed="rId4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288291" y="6565995"/>
            <a:ext cx="6254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prstClr val="white"/>
                </a:solidFill>
                <a:latin typeface="Franklin Gothic Demi" panose="020B0703020102020204" pitchFamily="34" charset="0"/>
              </a:rPr>
              <a:t>33/45</a:t>
            </a:r>
            <a:endParaRPr lang="ru-RU" sz="1200" dirty="0">
              <a:solidFill>
                <a:prstClr val="white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69197" y="6350852"/>
            <a:ext cx="117371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https://bo.nalog.ru/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User\Downloads\QR-Code (1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374" y="6338868"/>
            <a:ext cx="514051" cy="47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4" t="52715" r="38056" b="13932"/>
          <a:stretch/>
        </p:blipFill>
        <p:spPr bwMode="auto">
          <a:xfrm>
            <a:off x="4511408" y="3429001"/>
            <a:ext cx="5321602" cy="277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4" t="36270" r="38056" b="58384"/>
          <a:stretch/>
        </p:blipFill>
        <p:spPr bwMode="auto">
          <a:xfrm>
            <a:off x="4530373" y="2967611"/>
            <a:ext cx="5302638" cy="46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0456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906000" cy="63338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-20313" y="-38418"/>
            <a:ext cx="9906000" cy="1340768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13846" y="400537"/>
            <a:ext cx="85410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 ФНС РОССИИ  «ГОСУДАРСТВЕННЫЙ ИНФОРМАЦИОННЫЙ РЕСУРС БУХГАЛТЕРСКОЙ ОТЧЕТНОСТИ (ГИР БО)» </a:t>
            </a:r>
          </a:p>
        </p:txBody>
      </p:sp>
      <p:pic>
        <p:nvPicPr>
          <p:cNvPr id="24" name="Рисунок 23"/>
          <p:cNvPicPr/>
          <p:nvPr/>
        </p:nvPicPr>
        <p:blipFill rotWithShape="1">
          <a:blip r:embed="rId2" cstate="print"/>
          <a:srcRect l="36744" t="19152" r="35856" b="48485"/>
          <a:stretch/>
        </p:blipFill>
        <p:spPr>
          <a:xfrm>
            <a:off x="16864" y="437764"/>
            <a:ext cx="1244343" cy="8309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9" t="30719" r="33910" b="62001"/>
          <a:stretch/>
        </p:blipFill>
        <p:spPr bwMode="auto">
          <a:xfrm>
            <a:off x="3197374" y="1268761"/>
            <a:ext cx="3470628" cy="334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36" t="47811" r="12324" b="30444"/>
          <a:stretch/>
        </p:blipFill>
        <p:spPr bwMode="auto">
          <a:xfrm>
            <a:off x="2529540" y="3851032"/>
            <a:ext cx="6869954" cy="2482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4" t="47811" r="45449" b="33413"/>
          <a:stretch/>
        </p:blipFill>
        <p:spPr bwMode="auto">
          <a:xfrm>
            <a:off x="2529541" y="1619516"/>
            <a:ext cx="6869953" cy="2313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Прямоугольник 46"/>
          <p:cNvSpPr/>
          <p:nvPr/>
        </p:nvSpPr>
        <p:spPr>
          <a:xfrm>
            <a:off x="194471" y="3166907"/>
            <a:ext cx="2184243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ОТЧЕТ </a:t>
            </a:r>
          </a:p>
          <a:p>
            <a:pPr algn="ctr"/>
            <a:r>
              <a:rPr lang="ru-RU" sz="16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О ФИНАНСОВЫХ</a:t>
            </a:r>
          </a:p>
          <a:p>
            <a:pPr algn="ctr"/>
            <a:r>
              <a:rPr lang="ru-RU" sz="16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 РЕЗУЛЬТАТАХ</a:t>
            </a:r>
          </a:p>
        </p:txBody>
      </p:sp>
      <p:pic>
        <p:nvPicPr>
          <p:cNvPr id="48" name="Рисунок 47"/>
          <p:cNvPicPr/>
          <p:nvPr/>
        </p:nvPicPr>
        <p:blipFill rotWithShape="1">
          <a:blip r:embed="rId5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9" name="Прямоугольник 48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6769197" y="6350852"/>
            <a:ext cx="117371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https://bo.nalog.ru/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1" name="Picture 2" descr="C:\Users\User\Downloads\QR-Code (1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374" y="6338868"/>
            <a:ext cx="514051" cy="47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Прямоугольник 51"/>
          <p:cNvSpPr/>
          <p:nvPr/>
        </p:nvSpPr>
        <p:spPr>
          <a:xfrm>
            <a:off x="9288291" y="6565995"/>
            <a:ext cx="6254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prstClr val="white"/>
                </a:solidFill>
                <a:latin typeface="Franklin Gothic Demi" panose="020B0703020102020204" pitchFamily="34" charset="0"/>
              </a:rPr>
              <a:t>34/45</a:t>
            </a:r>
            <a:endParaRPr lang="ru-RU" sz="1200" dirty="0">
              <a:solidFill>
                <a:prstClr val="white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7007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906000" cy="63338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-20313" y="-38418"/>
            <a:ext cx="9906000" cy="1340768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61207" y="437763"/>
            <a:ext cx="85410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 ФНС РОССИИ  «ГОСУДАРСТВЕННЫЙ ИНФОРМАЦИОННЫЙ РЕСУРС БУХГАЛТЕРСКОЙ ОТЧЕТНОСТИ (ГИР БО)» </a:t>
            </a:r>
          </a:p>
        </p:txBody>
      </p:sp>
      <p:pic>
        <p:nvPicPr>
          <p:cNvPr id="24" name="Рисунок 23"/>
          <p:cNvPicPr/>
          <p:nvPr/>
        </p:nvPicPr>
        <p:blipFill rotWithShape="1">
          <a:blip r:embed="rId2" cstate="print"/>
          <a:srcRect l="36744" t="19152" r="35856" b="48485"/>
          <a:stretch/>
        </p:blipFill>
        <p:spPr>
          <a:xfrm>
            <a:off x="16864" y="437764"/>
            <a:ext cx="1244343" cy="8309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9" t="30719" r="33910" b="62001"/>
          <a:stretch/>
        </p:blipFill>
        <p:spPr bwMode="auto">
          <a:xfrm>
            <a:off x="3298569" y="1436250"/>
            <a:ext cx="3470628" cy="334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Прямоугольник 46"/>
          <p:cNvSpPr/>
          <p:nvPr/>
        </p:nvSpPr>
        <p:spPr>
          <a:xfrm>
            <a:off x="194471" y="3166906"/>
            <a:ext cx="2184243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ОТЧЕТ </a:t>
            </a:r>
          </a:p>
          <a:p>
            <a:pPr algn="ctr"/>
            <a:r>
              <a:rPr lang="ru-RU" sz="1600" dirty="0">
                <a:solidFill>
                  <a:srgbClr val="0070C0"/>
                </a:solidFill>
                <a:latin typeface="Franklin Gothic Demi" panose="020B0703020102020204" pitchFamily="34" charset="0"/>
              </a:rPr>
              <a:t>О ДВИЖНИИ ДЕНЕЖНЫХ СРЕДСТВ</a:t>
            </a:r>
          </a:p>
        </p:txBody>
      </p:sp>
      <p:pic>
        <p:nvPicPr>
          <p:cNvPr id="48" name="Рисунок 47"/>
          <p:cNvPicPr/>
          <p:nvPr/>
        </p:nvPicPr>
        <p:blipFill rotWithShape="1">
          <a:blip r:embed="rId4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9" name="Прямоугольник 48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6769197" y="6350852"/>
            <a:ext cx="117371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https://bo.nalog.ru/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1" name="Picture 2" descr="C:\Users\User\Downloads\QR-Code (1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374" y="6338868"/>
            <a:ext cx="514051" cy="47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63" t="48445" r="13340" b="34074"/>
          <a:stretch/>
        </p:blipFill>
        <p:spPr bwMode="auto">
          <a:xfrm>
            <a:off x="2448963" y="4035670"/>
            <a:ext cx="7255489" cy="2180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8" t="48445" r="45289" b="34074"/>
          <a:stretch/>
        </p:blipFill>
        <p:spPr bwMode="auto">
          <a:xfrm>
            <a:off x="2448963" y="1771228"/>
            <a:ext cx="7255489" cy="2264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D1E9138F-6635-415F-80BA-4F76D8CFC026}"/>
              </a:ext>
            </a:extLst>
          </p:cNvPr>
          <p:cNvSpPr/>
          <p:nvPr/>
        </p:nvSpPr>
        <p:spPr>
          <a:xfrm>
            <a:off x="9288291" y="6565995"/>
            <a:ext cx="6254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prstClr val="white"/>
                </a:solidFill>
                <a:latin typeface="Franklin Gothic Demi" panose="020B0703020102020204" pitchFamily="34" charset="0"/>
              </a:rPr>
              <a:t>35/45</a:t>
            </a:r>
            <a:endParaRPr lang="ru-RU" sz="1200" dirty="0">
              <a:solidFill>
                <a:prstClr val="white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3885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-1" y="-38418"/>
            <a:ext cx="9922675" cy="1091154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b="1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998BB263-13BD-451A-8BC4-DD3BFF0AB9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70" y="296043"/>
            <a:ext cx="634671" cy="585850"/>
          </a:xfrm>
          <a:prstGeom prst="rect">
            <a:avLst/>
          </a:prstGeom>
        </p:spPr>
      </p:pic>
      <p:sp>
        <p:nvSpPr>
          <p:cNvPr id="52" name="Title 1">
            <a:extLst>
              <a:ext uri="{FF2B5EF4-FFF2-40B4-BE49-F238E27FC236}">
                <a16:creationId xmlns:a16="http://schemas.microsoft.com/office/drawing/2014/main" xmlns="" id="{149B573B-CE19-42BA-94BE-CD962535FC6B}"/>
              </a:ext>
            </a:extLst>
          </p:cNvPr>
          <p:cNvSpPr txBox="1">
            <a:spLocks/>
          </p:cNvSpPr>
          <p:nvPr/>
        </p:nvSpPr>
        <p:spPr>
          <a:xfrm>
            <a:off x="1402814" y="239635"/>
            <a:ext cx="7820266" cy="672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+mn-lt"/>
                <a:cs typeface="Arial" panose="020B0604020202020204" pitchFamily="34" charset="0"/>
              </a:rPr>
              <a:t>н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1553A765-2BD6-4479-B019-A4CCAD89D6AD}"/>
              </a:ext>
            </a:extLst>
          </p:cNvPr>
          <p:cNvSpPr/>
          <p:nvPr/>
        </p:nvSpPr>
        <p:spPr>
          <a:xfrm>
            <a:off x="183871" y="1268761"/>
            <a:ext cx="5471208" cy="243143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Clr>
                <a:schemeClr val="bg1"/>
              </a:buClr>
            </a:pPr>
            <a:r>
              <a:rPr lang="ru-RU" sz="1600" b="1" dirty="0">
                <a:solidFill>
                  <a:srgbClr val="007A37"/>
                </a:solidFill>
                <a:latin typeface="Times New Roman" pitchFamily="18" charset="0"/>
                <a:cs typeface="Times New Roman" pitchFamily="18" charset="0"/>
              </a:rPr>
              <a:t>СВЕДЕНИЯ В ЕРН</a:t>
            </a:r>
          </a:p>
          <a:p>
            <a:pPr algn="ctr">
              <a:buClr>
                <a:schemeClr val="bg1"/>
              </a:buClr>
            </a:pPr>
            <a:endParaRPr lang="ru-RU" sz="1600" b="1" dirty="0">
              <a:solidFill>
                <a:srgbClr val="007A3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500" b="1" dirty="0">
                <a:solidFill>
                  <a:srgbClr val="007A37"/>
                </a:solidFill>
                <a:latin typeface="Times New Roman" pitchFamily="18" charset="0"/>
                <a:cs typeface="Times New Roman" pitchFamily="18" charset="0"/>
              </a:rPr>
              <a:t>ФИО, ГРАЖДАНСТВО, ДАТА И МЕСТО РОЖДЕНИЯ</a:t>
            </a:r>
            <a:endParaRPr lang="en-US" sz="1500" b="1" dirty="0">
              <a:solidFill>
                <a:srgbClr val="007A3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500" b="1" dirty="0">
                <a:solidFill>
                  <a:srgbClr val="007A37"/>
                </a:solidFill>
                <a:latin typeface="Times New Roman" pitchFamily="18" charset="0"/>
                <a:cs typeface="Times New Roman" pitchFamily="18" charset="0"/>
              </a:rPr>
              <a:t>ИНН, СНИЛС, ЕСИА, ОМС</a:t>
            </a:r>
            <a:endParaRPr lang="en-US" sz="1500" b="1" dirty="0">
              <a:solidFill>
                <a:srgbClr val="007A3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500" b="1" dirty="0">
                <a:solidFill>
                  <a:srgbClr val="007A37"/>
                </a:solidFill>
                <a:latin typeface="Times New Roman" pitchFamily="18" charset="0"/>
                <a:cs typeface="Times New Roman" pitchFamily="18" charset="0"/>
              </a:rPr>
              <a:t>ПАСПОРТА ГРАЖДАН РФ И ЗАГРАНПАСПОРТА  </a:t>
            </a:r>
            <a:endParaRPr lang="en-US" sz="1500" b="1" dirty="0">
              <a:solidFill>
                <a:srgbClr val="007A3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500" b="1" dirty="0">
                <a:solidFill>
                  <a:srgbClr val="007A37"/>
                </a:solidFill>
                <a:latin typeface="Times New Roman" pitchFamily="18" charset="0"/>
                <a:cs typeface="Times New Roman" pitchFamily="18" charset="0"/>
              </a:rPr>
              <a:t>МЕСТО ЖИТЕЛЬСТВА И ПРЕБЫВАНИЯ</a:t>
            </a:r>
            <a:endParaRPr lang="en-US" sz="1500" b="1" dirty="0">
              <a:solidFill>
                <a:srgbClr val="007A3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500" b="1" dirty="0">
                <a:solidFill>
                  <a:srgbClr val="007A37"/>
                </a:solidFill>
                <a:latin typeface="Times New Roman" pitchFamily="18" charset="0"/>
                <a:cs typeface="Times New Roman" pitchFamily="18" charset="0"/>
              </a:rPr>
              <a:t>ДОКУМЕНТЫ ОБ ОБРАЗОВАНИИ</a:t>
            </a:r>
          </a:p>
          <a:p>
            <a:pPr marL="171450" indent="-171450"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500" b="1" dirty="0">
                <a:solidFill>
                  <a:srgbClr val="007A37"/>
                </a:solidFill>
                <a:latin typeface="Times New Roman" pitchFamily="18" charset="0"/>
                <a:cs typeface="Times New Roman" pitchFamily="18" charset="0"/>
              </a:rPr>
              <a:t>УЧЕТ В ОРГАНАХ ЗАНЯТОСТИ</a:t>
            </a:r>
            <a:endParaRPr lang="en-US" sz="1500" b="1" dirty="0">
              <a:solidFill>
                <a:srgbClr val="007A3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500" b="1" dirty="0">
                <a:solidFill>
                  <a:srgbClr val="007A37"/>
                </a:solidFill>
                <a:latin typeface="Times New Roman" pitchFamily="18" charset="0"/>
                <a:cs typeface="Times New Roman" pitchFamily="18" charset="0"/>
              </a:rPr>
              <a:t>ВОИНСКИЙ УЧЕТ</a:t>
            </a:r>
            <a:endParaRPr lang="en-US" sz="1500" b="1" dirty="0">
              <a:solidFill>
                <a:srgbClr val="007A3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500" b="1" dirty="0">
                <a:solidFill>
                  <a:srgbClr val="007A37"/>
                </a:solidFill>
                <a:latin typeface="Times New Roman" pitchFamily="18" charset="0"/>
                <a:cs typeface="Times New Roman" pitchFamily="18" charset="0"/>
              </a:rPr>
              <a:t>РОДСТВЕННЫЕ СВЯЗИ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xmlns="" id="{6240AD5E-7706-F31C-1077-F4E8461F5C61}"/>
              </a:ext>
            </a:extLst>
          </p:cNvPr>
          <p:cNvSpPr/>
          <p:nvPr/>
        </p:nvSpPr>
        <p:spPr>
          <a:xfrm>
            <a:off x="5967113" y="1277224"/>
            <a:ext cx="3744416" cy="254685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Clr>
                <a:schemeClr val="bg1"/>
              </a:buClr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МИФ О ЕРН</a:t>
            </a:r>
          </a:p>
          <a:p>
            <a:pPr algn="ctr">
              <a:buClr>
                <a:schemeClr val="bg1"/>
              </a:buClr>
            </a:pP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rgbClr val="00B0F0"/>
              </a:buClr>
            </a:pPr>
            <a:r>
              <a:rPr lang="ru-RU" sz="1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МЕДИЦИНСКИЕ СВЕДЕНИЯ</a:t>
            </a:r>
            <a:endParaRPr lang="en-US" sz="1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Clr>
                <a:srgbClr val="00B0F0"/>
              </a:buClr>
            </a:pPr>
            <a:r>
              <a:rPr lang="ru-RU" sz="1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БИОМЕТРИЯ</a:t>
            </a:r>
          </a:p>
          <a:p>
            <a:pPr algn="just">
              <a:lnSpc>
                <a:spcPct val="150000"/>
              </a:lnSpc>
              <a:buClr>
                <a:srgbClr val="00B0F0"/>
              </a:buClr>
            </a:pPr>
            <a:r>
              <a:rPr lang="ru-RU" sz="1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ДОХОДЫ / РАСХОДЫ</a:t>
            </a:r>
            <a:endParaRPr lang="en-US" sz="1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Clr>
                <a:srgbClr val="00B0F0"/>
              </a:buClr>
            </a:pPr>
            <a:r>
              <a:rPr lang="ru-RU" sz="1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ИМУЩЕСТВО</a:t>
            </a:r>
          </a:p>
          <a:p>
            <a:pPr algn="just">
              <a:lnSpc>
                <a:spcPct val="150000"/>
              </a:lnSpc>
              <a:buClr>
                <a:srgbClr val="00B0F0"/>
              </a:buClr>
            </a:pPr>
            <a:r>
              <a:rPr lang="ru-RU" sz="1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СЧЕТА</a:t>
            </a:r>
          </a:p>
          <a:p>
            <a:pPr algn="just">
              <a:lnSpc>
                <a:spcPct val="150000"/>
              </a:lnSpc>
              <a:buClr>
                <a:srgbClr val="00B0F0"/>
              </a:buClr>
            </a:pPr>
            <a:r>
              <a:rPr lang="ru-RU" sz="1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КОНТАКТЫ</a:t>
            </a:r>
          </a:p>
        </p:txBody>
      </p:sp>
      <p:pic>
        <p:nvPicPr>
          <p:cNvPr id="39" name="Рисунок 38"/>
          <p:cNvPicPr/>
          <p:nvPr/>
        </p:nvPicPr>
        <p:blipFill rotWithShape="1">
          <a:blip r:embed="rId3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0" name="Прямоугольник 39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9288291" y="6565995"/>
            <a:ext cx="6254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prstClr val="white"/>
                </a:solidFill>
                <a:latin typeface="Franklin Gothic Demi" panose="020B0703020102020204" pitchFamily="34" charset="0"/>
              </a:rPr>
              <a:t>36/45</a:t>
            </a:r>
            <a:endParaRPr lang="ru-RU" sz="1200" dirty="0">
              <a:solidFill>
                <a:prstClr val="white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42" name="Picture 2" descr="https://www.seekpng.com/png/detail/2-27167_cross-brush-png-symbol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656" y="3429000"/>
            <a:ext cx="312035" cy="24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https://www.seekpng.com/png/detail/2-27167_cross-brush-png-symbol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419" y="1842710"/>
            <a:ext cx="312035" cy="24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https://www.seekpng.com/png/detail/2-27167_cross-brush-png-symbol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661" y="2162711"/>
            <a:ext cx="312035" cy="24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https://www.seekpng.com/png/detail/2-27167_cross-brush-png-symbol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863" y="2428937"/>
            <a:ext cx="312035" cy="24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https://www.seekpng.com/png/detail/2-27167_cross-brush-png-symbol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419" y="2736318"/>
            <a:ext cx="312035" cy="24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https://www.seekpng.com/png/detail/2-27167_cross-brush-png-symbol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656" y="3104817"/>
            <a:ext cx="312035" cy="24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itle 1">
            <a:extLst>
              <a:ext uri="{FF2B5EF4-FFF2-40B4-BE49-F238E27FC236}">
                <a16:creationId xmlns:a16="http://schemas.microsoft.com/office/drawing/2014/main" xmlns="" id="{BFE595C5-F645-474F-9738-F8EAF39D7EFE}"/>
              </a:ext>
            </a:extLst>
          </p:cNvPr>
          <p:cNvSpPr txBox="1">
            <a:spLocks/>
          </p:cNvSpPr>
          <p:nvPr/>
        </p:nvSpPr>
        <p:spPr>
          <a:xfrm>
            <a:off x="2482692" y="128748"/>
            <a:ext cx="4832671" cy="3360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solidFill>
                <a:srgbClr val="0070C0"/>
              </a:solidFill>
              <a:latin typeface="+mn-lt"/>
              <a:cs typeface="Arial" panose="020B0604020202020204" pitchFamily="34" charset="0"/>
            </a:endParaRPr>
          </a:p>
          <a:p>
            <a:endParaRPr lang="ru-RU" sz="2400" b="1" dirty="0">
              <a:solidFill>
                <a:srgbClr val="0070C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6ED3B9E-B49E-5B75-634C-167CFFC0F4BF}"/>
              </a:ext>
            </a:extLst>
          </p:cNvPr>
          <p:cNvSpPr txBox="1"/>
          <p:nvPr/>
        </p:nvSpPr>
        <p:spPr>
          <a:xfrm>
            <a:off x="334054" y="4156310"/>
            <a:ext cx="9143448" cy="110799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ribl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200" b="1" dirty="0">
                <a:solidFill>
                  <a:srgbClr val="0070C0"/>
                </a:solidFill>
              </a:rPr>
              <a:t>Правила формирования 12-значного номера</a:t>
            </a:r>
            <a:r>
              <a:rPr lang="en-US" sz="2200" b="1" dirty="0">
                <a:solidFill>
                  <a:srgbClr val="0070C0"/>
                </a:solidFill>
              </a:rPr>
              <a:t> ID </a:t>
            </a:r>
            <a:r>
              <a:rPr lang="ru-RU" sz="2200" b="1" dirty="0">
                <a:solidFill>
                  <a:srgbClr val="0070C0"/>
                </a:solidFill>
              </a:rPr>
              <a:t>ЕРН - (номера записи о физическом лице в ЕРН), регламентировано постановлением Правительства РФ от 22.12.2020 № 2210</a:t>
            </a:r>
          </a:p>
        </p:txBody>
      </p:sp>
      <p:sp>
        <p:nvSpPr>
          <p:cNvPr id="55" name="Title 1">
            <a:extLst>
              <a:ext uri="{FF2B5EF4-FFF2-40B4-BE49-F238E27FC236}">
                <a16:creationId xmlns:a16="http://schemas.microsoft.com/office/drawing/2014/main" xmlns="" id="{149B573B-CE19-42BA-94BE-CD962535FC6B}"/>
              </a:ext>
            </a:extLst>
          </p:cNvPr>
          <p:cNvSpPr txBox="1">
            <a:spLocks/>
          </p:cNvSpPr>
          <p:nvPr/>
        </p:nvSpPr>
        <p:spPr>
          <a:xfrm>
            <a:off x="1656099" y="444835"/>
            <a:ext cx="7313694" cy="33605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ЕРН – эталонный источник сведений о населении</a:t>
            </a:r>
            <a:endParaRPr lang="en-US" sz="2400" b="1" dirty="0">
              <a:solidFill>
                <a:srgbClr val="0070C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819E26D7-2599-4AE9-80D1-A8B9A03593A2}"/>
              </a:ext>
            </a:extLst>
          </p:cNvPr>
          <p:cNvSpPr txBox="1"/>
          <p:nvPr/>
        </p:nvSpPr>
        <p:spPr>
          <a:xfrm>
            <a:off x="1832654" y="5360400"/>
            <a:ext cx="6636400" cy="47672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Пример номера </a:t>
            </a:r>
            <a:r>
              <a:rPr lang="en-US" sz="2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ID </a:t>
            </a:r>
            <a:r>
              <a:rPr lang="ru-RU" sz="2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ЕРН -  995-289-476-901</a:t>
            </a:r>
          </a:p>
        </p:txBody>
      </p:sp>
    </p:spTree>
    <p:extLst>
      <p:ext uri="{BB962C8B-B14F-4D97-AF65-F5344CB8AC3E}">
        <p14:creationId xmlns:p14="http://schemas.microsoft.com/office/powerpoint/2010/main" val="36300866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906000" cy="60212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-20313" y="-38418"/>
            <a:ext cx="9906000" cy="670384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/>
          <p:nvPr/>
        </p:nvPicPr>
        <p:blipFill rotWithShape="1">
          <a:blip r:embed="rId2"/>
          <a:srcRect l="3554" t="22862" r="1608" b="73829"/>
          <a:stretch/>
        </p:blipFill>
        <p:spPr bwMode="auto">
          <a:xfrm>
            <a:off x="-26520" y="5805264"/>
            <a:ext cx="9912208" cy="10483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272484" y="6021289"/>
            <a:ext cx="234025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300" b="1" dirty="0" smtClean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  <a:endParaRPr lang="ru-RU" sz="1300" b="1" dirty="0">
              <a:solidFill>
                <a:prstClr val="white">
                  <a:lumMod val="85000"/>
                </a:prst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56">
            <a:extLst>
              <a:ext uri="{FF2B5EF4-FFF2-40B4-BE49-F238E27FC236}">
                <a16:creationId xmlns:a16="http://schemas.microsoft.com/office/drawing/2014/main" xmlns="" id="{B18B9090-A7CF-2B80-8A4B-E971E31134D1}"/>
              </a:ext>
            </a:extLst>
          </p:cNvPr>
          <p:cNvSpPr/>
          <p:nvPr/>
        </p:nvSpPr>
        <p:spPr>
          <a:xfrm>
            <a:off x="4848815" y="2334918"/>
            <a:ext cx="4862714" cy="2919287"/>
          </a:xfrm>
          <a:prstGeom prst="roundRect">
            <a:avLst>
              <a:gd name="adj" fmla="val 4647"/>
            </a:avLst>
          </a:prstGeom>
          <a:solidFill>
            <a:srgbClr val="000000">
              <a:alpha val="20000"/>
            </a:srgbClr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Социальное казначейство</a:t>
            </a:r>
          </a:p>
        </p:txBody>
      </p:sp>
      <p:sp>
        <p:nvSpPr>
          <p:cNvPr id="14" name="Скругленный прямоугольник 2">
            <a:extLst>
              <a:ext uri="{FF2B5EF4-FFF2-40B4-BE49-F238E27FC236}">
                <a16:creationId xmlns:a16="http://schemas.microsoft.com/office/drawing/2014/main" xmlns="" id="{5206C9FD-2AB5-589C-55FE-8EC3DD7E5643}"/>
              </a:ext>
            </a:extLst>
          </p:cNvPr>
          <p:cNvSpPr/>
          <p:nvPr/>
        </p:nvSpPr>
        <p:spPr>
          <a:xfrm>
            <a:off x="183870" y="2348509"/>
            <a:ext cx="4007044" cy="2919286"/>
          </a:xfrm>
          <a:prstGeom prst="roundRect">
            <a:avLst>
              <a:gd name="adj" fmla="val 4246"/>
            </a:avLst>
          </a:prstGeom>
          <a:solidFill>
            <a:srgbClr val="000000">
              <a:alpha val="20000"/>
            </a:srgbClr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Регистр населения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C38CD817-611E-CA02-F1D4-BA3FC5A67D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349" y="3010645"/>
            <a:ext cx="2341949" cy="195189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915587A-4F2D-81C6-9A07-5A921BBCD80A}"/>
              </a:ext>
            </a:extLst>
          </p:cNvPr>
          <p:cNvSpPr txBox="1"/>
          <p:nvPr/>
        </p:nvSpPr>
        <p:spPr>
          <a:xfrm>
            <a:off x="1979503" y="3548341"/>
            <a:ext cx="2081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70C0"/>
                </a:solidFill>
              </a:rPr>
              <a:t>Формирование реестра семей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8D0696D3-A167-561D-7C13-516664E04A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8497" y="2953198"/>
            <a:ext cx="1949982" cy="1931111"/>
          </a:xfrm>
          <a:prstGeom prst="rect">
            <a:avLst/>
          </a:prstGeom>
        </p:spPr>
      </p:pic>
      <p:sp>
        <p:nvSpPr>
          <p:cNvPr id="21" name="Скругленный прямоугольник 49">
            <a:extLst>
              <a:ext uri="{FF2B5EF4-FFF2-40B4-BE49-F238E27FC236}">
                <a16:creationId xmlns:a16="http://schemas.microsoft.com/office/drawing/2014/main" xmlns="" id="{14E2C542-044F-45EA-CA20-FCE140481E0A}"/>
              </a:ext>
            </a:extLst>
          </p:cNvPr>
          <p:cNvSpPr/>
          <p:nvPr/>
        </p:nvSpPr>
        <p:spPr>
          <a:xfrm>
            <a:off x="247890" y="843830"/>
            <a:ext cx="2090503" cy="721573"/>
          </a:xfrm>
          <a:prstGeom prst="roundRect">
            <a:avLst>
              <a:gd name="adj" fmla="val 12806"/>
            </a:avLst>
          </a:prstGeom>
          <a:solidFill>
            <a:srgbClr val="000000">
              <a:alpha val="20000"/>
            </a:srgbClr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300" b="1" dirty="0">
                <a:solidFill>
                  <a:srgbClr val="0070C0"/>
                </a:solidFill>
              </a:rPr>
              <a:t>ФНС России (ЕГР ЗАГС):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</a:rPr>
              <a:t>Родственные связи</a:t>
            </a:r>
          </a:p>
        </p:txBody>
      </p:sp>
      <p:sp>
        <p:nvSpPr>
          <p:cNvPr id="22" name="Скругленный прямоугольник 50">
            <a:extLst>
              <a:ext uri="{FF2B5EF4-FFF2-40B4-BE49-F238E27FC236}">
                <a16:creationId xmlns:a16="http://schemas.microsoft.com/office/drawing/2014/main" xmlns="" id="{BD7D7365-93A7-6506-FF3A-6AB43927A6E7}"/>
              </a:ext>
            </a:extLst>
          </p:cNvPr>
          <p:cNvSpPr/>
          <p:nvPr/>
        </p:nvSpPr>
        <p:spPr>
          <a:xfrm>
            <a:off x="2413993" y="843089"/>
            <a:ext cx="1646718" cy="722310"/>
          </a:xfrm>
          <a:prstGeom prst="roundRect">
            <a:avLst>
              <a:gd name="adj" fmla="val 12806"/>
            </a:avLst>
          </a:prstGeom>
          <a:solidFill>
            <a:srgbClr val="000000">
              <a:alpha val="20000"/>
            </a:srgbClr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300" b="1" dirty="0">
                <a:solidFill>
                  <a:srgbClr val="0070C0"/>
                </a:solidFill>
              </a:rPr>
              <a:t>МВД России: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</a:rPr>
              <a:t>Паспорта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14C245D1-B5F5-7C75-C9A0-B38E120A1473}"/>
              </a:ext>
            </a:extLst>
          </p:cNvPr>
          <p:cNvSpPr/>
          <p:nvPr/>
        </p:nvSpPr>
        <p:spPr>
          <a:xfrm>
            <a:off x="6953737" y="2969000"/>
            <a:ext cx="26632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70C0"/>
                </a:solidFill>
              </a:rPr>
              <a:t>Расчет обеспеченности семей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70C0"/>
                </a:solidFill>
              </a:rPr>
              <a:t>Адресная социальная помощь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70C0"/>
                </a:solidFill>
              </a:rPr>
              <a:t>Реестр малообеспеченных граждан</a:t>
            </a:r>
          </a:p>
        </p:txBody>
      </p:sp>
      <p:sp>
        <p:nvSpPr>
          <p:cNvPr id="30" name="Скругленный прямоугольник 59">
            <a:extLst>
              <a:ext uri="{FF2B5EF4-FFF2-40B4-BE49-F238E27FC236}">
                <a16:creationId xmlns:a16="http://schemas.microsoft.com/office/drawing/2014/main" xmlns="" id="{86D51C47-9F33-8225-515F-7EF2464F25F5}"/>
              </a:ext>
            </a:extLst>
          </p:cNvPr>
          <p:cNvSpPr/>
          <p:nvPr/>
        </p:nvSpPr>
        <p:spPr>
          <a:xfrm>
            <a:off x="4244551" y="843090"/>
            <a:ext cx="2056240" cy="712337"/>
          </a:xfrm>
          <a:prstGeom prst="roundRect">
            <a:avLst>
              <a:gd name="adj" fmla="val 10049"/>
            </a:avLst>
          </a:prstGeom>
          <a:solidFill>
            <a:srgbClr val="000000">
              <a:alpha val="20000"/>
            </a:srgbClr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300" b="1" dirty="0">
                <a:solidFill>
                  <a:srgbClr val="0070C0"/>
                </a:solidFill>
              </a:rPr>
              <a:t>ФНС России (АИС3):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</a:rPr>
              <a:t>Фискальные доходы</a:t>
            </a:r>
          </a:p>
        </p:txBody>
      </p:sp>
      <p:sp>
        <p:nvSpPr>
          <p:cNvPr id="31" name="Скругленный прямоугольник 61">
            <a:extLst>
              <a:ext uri="{FF2B5EF4-FFF2-40B4-BE49-F238E27FC236}">
                <a16:creationId xmlns:a16="http://schemas.microsoft.com/office/drawing/2014/main" xmlns="" id="{A6C67FCF-5B0D-3CDF-F9FF-07AB2BFE14B0}"/>
              </a:ext>
            </a:extLst>
          </p:cNvPr>
          <p:cNvSpPr/>
          <p:nvPr/>
        </p:nvSpPr>
        <p:spPr>
          <a:xfrm>
            <a:off x="6384565" y="836712"/>
            <a:ext cx="1524977" cy="718714"/>
          </a:xfrm>
          <a:prstGeom prst="roundRect">
            <a:avLst>
              <a:gd name="adj" fmla="val 10600"/>
            </a:avLst>
          </a:prstGeom>
          <a:solidFill>
            <a:srgbClr val="000000">
              <a:alpha val="20000"/>
            </a:srgbClr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300" b="1" dirty="0">
                <a:solidFill>
                  <a:srgbClr val="0070C0"/>
                </a:solidFill>
              </a:rPr>
              <a:t>МВД России: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</a:rPr>
              <a:t>Транспорт</a:t>
            </a:r>
          </a:p>
        </p:txBody>
      </p:sp>
      <p:cxnSp>
        <p:nvCxnSpPr>
          <p:cNvPr id="32" name="Соединитель: уступ 38">
            <a:extLst>
              <a:ext uri="{FF2B5EF4-FFF2-40B4-BE49-F238E27FC236}">
                <a16:creationId xmlns:a16="http://schemas.microsoft.com/office/drawing/2014/main" xmlns="" id="{0058300D-3D4A-B9A0-A2D7-26D75C54A24F}"/>
              </a:ext>
            </a:extLst>
          </p:cNvPr>
          <p:cNvCxnSpPr>
            <a:cxnSpLocks/>
            <a:stCxn id="21" idx="2"/>
            <a:endCxn id="14" idx="0"/>
          </p:cNvCxnSpPr>
          <p:nvPr/>
        </p:nvCxnSpPr>
        <p:spPr>
          <a:xfrm rot="16200000" flipH="1">
            <a:off x="1348714" y="1509829"/>
            <a:ext cx="783107" cy="894251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оединитель: уступ 39">
            <a:extLst>
              <a:ext uri="{FF2B5EF4-FFF2-40B4-BE49-F238E27FC236}">
                <a16:creationId xmlns:a16="http://schemas.microsoft.com/office/drawing/2014/main" xmlns="" id="{5AC31DA9-E580-7DB8-4341-B2D217A75119}"/>
              </a:ext>
            </a:extLst>
          </p:cNvPr>
          <p:cNvCxnSpPr>
            <a:cxnSpLocks/>
            <a:stCxn id="22" idx="2"/>
            <a:endCxn id="14" idx="0"/>
          </p:cNvCxnSpPr>
          <p:nvPr/>
        </p:nvCxnSpPr>
        <p:spPr>
          <a:xfrm rot="5400000">
            <a:off x="2320817" y="1431974"/>
            <a:ext cx="783110" cy="1049960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Соединитель: уступ 40">
            <a:extLst>
              <a:ext uri="{FF2B5EF4-FFF2-40B4-BE49-F238E27FC236}">
                <a16:creationId xmlns:a16="http://schemas.microsoft.com/office/drawing/2014/main" xmlns="" id="{6F9A7463-F5A6-5850-FA7A-F12AD2C2FCD8}"/>
              </a:ext>
            </a:extLst>
          </p:cNvPr>
          <p:cNvCxnSpPr>
            <a:cxnSpLocks/>
            <a:stCxn id="30" idx="2"/>
            <a:endCxn id="13" idx="0"/>
          </p:cNvCxnSpPr>
          <p:nvPr/>
        </p:nvCxnSpPr>
        <p:spPr>
          <a:xfrm rot="16200000" flipH="1">
            <a:off x="5886677" y="941421"/>
            <a:ext cx="779491" cy="2007501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Соединитель: уступ 43">
            <a:extLst>
              <a:ext uri="{FF2B5EF4-FFF2-40B4-BE49-F238E27FC236}">
                <a16:creationId xmlns:a16="http://schemas.microsoft.com/office/drawing/2014/main" xmlns="" id="{27089520-A80B-B83F-DB66-8D75B92A421B}"/>
              </a:ext>
            </a:extLst>
          </p:cNvPr>
          <p:cNvCxnSpPr>
            <a:cxnSpLocks/>
            <a:stCxn id="31" idx="2"/>
            <a:endCxn id="13" idx="0"/>
          </p:cNvCxnSpPr>
          <p:nvPr/>
        </p:nvCxnSpPr>
        <p:spPr>
          <a:xfrm rot="16200000" flipH="1">
            <a:off x="6823868" y="1878612"/>
            <a:ext cx="779491" cy="133119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Скругленный прямоугольник 37">
            <a:extLst>
              <a:ext uri="{FF2B5EF4-FFF2-40B4-BE49-F238E27FC236}">
                <a16:creationId xmlns:a16="http://schemas.microsoft.com/office/drawing/2014/main" xmlns="" id="{11AADE16-6465-4789-573A-5744F538D424}"/>
              </a:ext>
            </a:extLst>
          </p:cNvPr>
          <p:cNvSpPr/>
          <p:nvPr/>
        </p:nvSpPr>
        <p:spPr>
          <a:xfrm>
            <a:off x="7985144" y="836712"/>
            <a:ext cx="1608750" cy="718714"/>
          </a:xfrm>
          <a:prstGeom prst="roundRect">
            <a:avLst>
              <a:gd name="adj" fmla="val 10600"/>
            </a:avLst>
          </a:prstGeom>
          <a:solidFill>
            <a:srgbClr val="000000">
              <a:alpha val="20000"/>
            </a:srgbClr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300" b="1" dirty="0">
                <a:solidFill>
                  <a:srgbClr val="0070C0"/>
                </a:solidFill>
              </a:rPr>
              <a:t>Росреестр: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</a:rPr>
              <a:t>Имущество</a:t>
            </a:r>
          </a:p>
        </p:txBody>
      </p:sp>
      <p:cxnSp>
        <p:nvCxnSpPr>
          <p:cNvPr id="37" name="Соединитель: уступ 43">
            <a:extLst>
              <a:ext uri="{FF2B5EF4-FFF2-40B4-BE49-F238E27FC236}">
                <a16:creationId xmlns:a16="http://schemas.microsoft.com/office/drawing/2014/main" xmlns="" id="{781B60CA-8B30-5CE4-BAC3-07E4008ABA6D}"/>
              </a:ext>
            </a:extLst>
          </p:cNvPr>
          <p:cNvCxnSpPr>
            <a:cxnSpLocks/>
            <a:stCxn id="36" idx="2"/>
            <a:endCxn id="13" idx="0"/>
          </p:cNvCxnSpPr>
          <p:nvPr/>
        </p:nvCxnSpPr>
        <p:spPr>
          <a:xfrm rot="5400000">
            <a:off x="7645102" y="1190499"/>
            <a:ext cx="779491" cy="1509347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xmlns="" id="{5AFCCB2E-31B9-AB0E-52E8-2B8FA4CB1A62}"/>
              </a:ext>
            </a:extLst>
          </p:cNvPr>
          <p:cNvCxnSpPr>
            <a:stCxn id="14" idx="3"/>
            <a:endCxn id="13" idx="1"/>
          </p:cNvCxnSpPr>
          <p:nvPr/>
        </p:nvCxnSpPr>
        <p:spPr>
          <a:xfrm flipV="1">
            <a:off x="4190914" y="3794561"/>
            <a:ext cx="657901" cy="135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itle 1">
            <a:extLst>
              <a:ext uri="{FF2B5EF4-FFF2-40B4-BE49-F238E27FC236}">
                <a16:creationId xmlns:a16="http://schemas.microsoft.com/office/drawing/2014/main" xmlns="" id="{EE2678BA-D66E-4287-AA75-F06FA2834EE2}"/>
              </a:ext>
            </a:extLst>
          </p:cNvPr>
          <p:cNvSpPr txBox="1">
            <a:spLocks/>
          </p:cNvSpPr>
          <p:nvPr/>
        </p:nvSpPr>
        <p:spPr>
          <a:xfrm>
            <a:off x="607610" y="116632"/>
            <a:ext cx="8482414" cy="672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ЕРН – источник данных для социального казначейства</a:t>
            </a:r>
            <a:endParaRPr lang="en-US" sz="1600" b="1" dirty="0">
              <a:solidFill>
                <a:srgbClr val="0070C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998BB263-13BD-451A-8BC4-DD3BFF0AB9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70" y="-44324"/>
            <a:ext cx="720430" cy="665012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9288291" y="6565995"/>
            <a:ext cx="6211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prstClr val="white"/>
                </a:solidFill>
                <a:latin typeface="Franklin Gothic Demi" panose="020B0703020102020204" pitchFamily="34" charset="0"/>
              </a:rPr>
              <a:t>37/45</a:t>
            </a:r>
            <a:endParaRPr lang="ru-RU" sz="1200" dirty="0">
              <a:solidFill>
                <a:prstClr val="white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1671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-20313" y="-38418"/>
            <a:ext cx="9906000" cy="875130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89" name="Прямоугольник 4">
            <a:extLst>
              <a:ext uri="{FF2B5EF4-FFF2-40B4-BE49-F238E27FC236}">
                <a16:creationId xmlns:a16="http://schemas.microsoft.com/office/drawing/2014/main" xmlns="" id="{AF5D6B7E-108F-6836-E5F8-6ED5564EB999}"/>
              </a:ext>
            </a:extLst>
          </p:cNvPr>
          <p:cNvSpPr/>
          <p:nvPr/>
        </p:nvSpPr>
        <p:spPr>
          <a:xfrm>
            <a:off x="165477" y="1017051"/>
            <a:ext cx="525557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1219170"/>
            <a:r>
              <a:rPr lang="ru-RU" b="1" dirty="0">
                <a:solidFill>
                  <a:srgbClr val="0070C0"/>
                </a:solidFill>
                <a:latin typeface="Calibri" panose="020F0502020204030204" pitchFamily="34" charset="0"/>
                <a:ea typeface="Golos Text" panose="020B0503020202020204" pitchFamily="34" charset="0"/>
                <a:cs typeface="Calibri" panose="020F0502020204030204" pitchFamily="34" charset="0"/>
              </a:rPr>
              <a:t>Цель: Обеспечить Минобороны актуальными административными данными для ведения воинского учета и процессов мобилизации</a:t>
            </a:r>
          </a:p>
        </p:txBody>
      </p:sp>
      <p:sp>
        <p:nvSpPr>
          <p:cNvPr id="90" name="Прямоугольник 4">
            <a:extLst>
              <a:ext uri="{FF2B5EF4-FFF2-40B4-BE49-F238E27FC236}">
                <a16:creationId xmlns:a16="http://schemas.microsoft.com/office/drawing/2014/main" xmlns="" id="{98A0DF80-D8B9-7282-D412-A5CF306C1BA5}"/>
              </a:ext>
            </a:extLst>
          </p:cNvPr>
          <p:cNvSpPr/>
          <p:nvPr/>
        </p:nvSpPr>
        <p:spPr>
          <a:xfrm>
            <a:off x="87658" y="1947318"/>
            <a:ext cx="5879455" cy="10772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1219170">
              <a:spcAft>
                <a:spcPts val="1200"/>
              </a:spcAft>
            </a:pPr>
            <a:r>
              <a:rPr lang="ru-RU" dirty="0">
                <a:solidFill>
                  <a:srgbClr val="0070C0"/>
                </a:solidFill>
                <a:ea typeface="Golos Text" panose="020B0503020202020204" pitchFamily="34" charset="0"/>
              </a:rPr>
              <a:t>Указ Президента РФ от 25.11.2022 № 854:</a:t>
            </a:r>
            <a:endParaRPr lang="en-US" dirty="0">
              <a:solidFill>
                <a:srgbClr val="0070C0"/>
              </a:solidFill>
              <a:ea typeface="Golos Text" panose="020B0503020202020204" pitchFamily="34" charset="0"/>
            </a:endParaRPr>
          </a:p>
          <a:p>
            <a:pPr marL="285750" indent="-285750" defTabSz="1219170">
              <a:spcAft>
                <a:spcPts val="600"/>
              </a:spcAft>
              <a:buSzPct val="100000"/>
              <a:buBlip>
                <a:blip r:embed="rId2"/>
              </a:buBlip>
            </a:pPr>
            <a:r>
              <a:rPr lang="ru-RU" dirty="0">
                <a:solidFill>
                  <a:srgbClr val="0070C0"/>
                </a:solidFill>
                <a:ea typeface="Golos Text" panose="020B0503020202020204" pitchFamily="34" charset="0"/>
              </a:rPr>
              <a:t>оцифровать карточки воинского учета</a:t>
            </a:r>
          </a:p>
          <a:p>
            <a:pPr marL="285750" indent="-285750" defTabSz="1219170">
              <a:spcAft>
                <a:spcPts val="600"/>
              </a:spcAft>
              <a:buSzPct val="100000"/>
              <a:buBlip>
                <a:blip r:embed="rId2"/>
              </a:buBlip>
            </a:pPr>
            <a:r>
              <a:rPr lang="ru-RU" dirty="0">
                <a:solidFill>
                  <a:srgbClr val="0070C0"/>
                </a:solidFill>
                <a:ea typeface="Golos Text" panose="020B0503020202020204" pitchFamily="34" charset="0"/>
              </a:rPr>
              <a:t>создать новый государственный ресурс (ГИР ВУ)</a:t>
            </a:r>
          </a:p>
          <a:p>
            <a:pPr marL="285750" indent="-285750" defTabSz="1219170">
              <a:spcAft>
                <a:spcPts val="600"/>
              </a:spcAft>
              <a:buSzPct val="100000"/>
              <a:buBlip>
                <a:blip r:embed="rId2"/>
              </a:buBlip>
            </a:pPr>
            <a:r>
              <a:rPr lang="ru-RU" dirty="0">
                <a:solidFill>
                  <a:srgbClr val="0070C0"/>
                </a:solidFill>
                <a:ea typeface="Golos Text" panose="020B0503020202020204" pitchFamily="34" charset="0"/>
              </a:rPr>
              <a:t>назначить операторами — ФНС и Минцифры</a:t>
            </a:r>
          </a:p>
          <a:p>
            <a:pPr marL="285750" indent="-285750" defTabSz="1219170">
              <a:spcAft>
                <a:spcPts val="600"/>
              </a:spcAft>
              <a:buSzPct val="100000"/>
              <a:buBlip>
                <a:blip r:embed="rId2"/>
              </a:buBlip>
            </a:pPr>
            <a:r>
              <a:rPr lang="ru-RU" dirty="0">
                <a:solidFill>
                  <a:srgbClr val="0070C0"/>
                </a:solidFill>
                <a:ea typeface="Golos Text" panose="020B0503020202020204" pitchFamily="34" charset="0"/>
              </a:rPr>
              <a:t>представлять 28 видов сведений в ресурс</a:t>
            </a:r>
          </a:p>
        </p:txBody>
      </p:sp>
      <p:sp>
        <p:nvSpPr>
          <p:cNvPr id="91" name="Title 1">
            <a:extLst>
              <a:ext uri="{FF2B5EF4-FFF2-40B4-BE49-F238E27FC236}">
                <a16:creationId xmlns:a16="http://schemas.microsoft.com/office/drawing/2014/main" xmlns="" id="{EE2678BA-D66E-4287-AA75-F06FA2834EE2}"/>
              </a:ext>
            </a:extLst>
          </p:cNvPr>
          <p:cNvSpPr txBox="1">
            <a:spLocks/>
          </p:cNvSpPr>
          <p:nvPr/>
        </p:nvSpPr>
        <p:spPr>
          <a:xfrm>
            <a:off x="1130576" y="331825"/>
            <a:ext cx="7917329" cy="672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ЕРН - </a:t>
            </a:r>
            <a:r>
              <a:rPr lang="ru-RU" sz="24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Цифровизация воинского учета</a:t>
            </a:r>
            <a:endParaRPr lang="en-US" sz="2400" b="1" dirty="0">
              <a:solidFill>
                <a:srgbClr val="0070C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92" name="Rectangle: Single Corner Rounded 6">
            <a:extLst>
              <a:ext uri="{FF2B5EF4-FFF2-40B4-BE49-F238E27FC236}">
                <a16:creationId xmlns:a16="http://schemas.microsoft.com/office/drawing/2014/main" xmlns="" id="{8ED2E886-8239-625F-BC69-15D057D951C1}"/>
              </a:ext>
            </a:extLst>
          </p:cNvPr>
          <p:cNvSpPr/>
          <p:nvPr/>
        </p:nvSpPr>
        <p:spPr>
          <a:xfrm rot="16200000">
            <a:off x="5425001" y="1360371"/>
            <a:ext cx="4816656" cy="3836492"/>
          </a:xfrm>
          <a:prstGeom prst="round1Rect">
            <a:avLst/>
          </a:prstGeom>
          <a:solidFill>
            <a:schemeClr val="bg1">
              <a:alpha val="6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ru-RU" sz="2400">
              <a:solidFill>
                <a:prstClr val="white"/>
              </a:solidFill>
            </a:endParaRPr>
          </a:p>
        </p:txBody>
      </p:sp>
      <p:cxnSp>
        <p:nvCxnSpPr>
          <p:cNvPr id="93" name="Connector: Elbow 74">
            <a:extLst>
              <a:ext uri="{FF2B5EF4-FFF2-40B4-BE49-F238E27FC236}">
                <a16:creationId xmlns:a16="http://schemas.microsoft.com/office/drawing/2014/main" xmlns="" id="{1EA56FC4-E0E8-0E2A-C581-3BC73366CB66}"/>
              </a:ext>
            </a:extLst>
          </p:cNvPr>
          <p:cNvCxnSpPr>
            <a:stCxn id="112" idx="3"/>
            <a:endCxn id="113" idx="3"/>
          </p:cNvCxnSpPr>
          <p:nvPr/>
        </p:nvCxnSpPr>
        <p:spPr>
          <a:xfrm>
            <a:off x="7194080" y="1984182"/>
            <a:ext cx="13758" cy="1552755"/>
          </a:xfrm>
          <a:prstGeom prst="bentConnector3">
            <a:avLst>
              <a:gd name="adj1" fmla="val 1800000"/>
            </a:avLst>
          </a:prstGeom>
          <a:ln>
            <a:solidFill>
              <a:srgbClr val="00B0F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Group 63">
            <a:extLst>
              <a:ext uri="{FF2B5EF4-FFF2-40B4-BE49-F238E27FC236}">
                <a16:creationId xmlns:a16="http://schemas.microsoft.com/office/drawing/2014/main" xmlns="" id="{E0859BCC-768A-36FA-B749-114A54BECAC1}"/>
              </a:ext>
            </a:extLst>
          </p:cNvPr>
          <p:cNvGrpSpPr/>
          <p:nvPr/>
        </p:nvGrpSpPr>
        <p:grpSpPr>
          <a:xfrm>
            <a:off x="8638200" y="1590873"/>
            <a:ext cx="662464" cy="573405"/>
            <a:chOff x="8613226" y="1696249"/>
            <a:chExt cx="611505" cy="573405"/>
          </a:xfrm>
        </p:grpSpPr>
        <p:sp>
          <p:nvSpPr>
            <p:cNvPr id="95" name="Freeform: Shape 64">
              <a:extLst>
                <a:ext uri="{FF2B5EF4-FFF2-40B4-BE49-F238E27FC236}">
                  <a16:creationId xmlns:a16="http://schemas.microsoft.com/office/drawing/2014/main" xmlns="" id="{76B0A1D8-758B-7A80-2726-E0DB52D4385C}"/>
                </a:ext>
              </a:extLst>
            </p:cNvPr>
            <p:cNvSpPr/>
            <p:nvPr/>
          </p:nvSpPr>
          <p:spPr>
            <a:xfrm>
              <a:off x="8613226" y="2012479"/>
              <a:ext cx="611505" cy="257175"/>
            </a:xfrm>
            <a:custGeom>
              <a:avLst/>
              <a:gdLst>
                <a:gd name="connsiteX0" fmla="*/ 611505 w 611505"/>
                <a:gd name="connsiteY0" fmla="*/ 128588 h 257175"/>
                <a:gd name="connsiteX1" fmla="*/ 305753 w 611505"/>
                <a:gd name="connsiteY1" fmla="*/ 257175 h 257175"/>
                <a:gd name="connsiteX2" fmla="*/ 0 w 611505"/>
                <a:gd name="connsiteY2" fmla="*/ 128588 h 257175"/>
                <a:gd name="connsiteX3" fmla="*/ 305753 w 611505"/>
                <a:gd name="connsiteY3" fmla="*/ 0 h 257175"/>
                <a:gd name="connsiteX4" fmla="*/ 611505 w 611505"/>
                <a:gd name="connsiteY4" fmla="*/ 12858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505" h="257175">
                  <a:moveTo>
                    <a:pt x="611505" y="128588"/>
                  </a:moveTo>
                  <a:cubicBezTo>
                    <a:pt x="611505" y="199604"/>
                    <a:pt x="474615" y="257175"/>
                    <a:pt x="305753" y="257175"/>
                  </a:cubicBezTo>
                  <a:cubicBezTo>
                    <a:pt x="136890" y="257175"/>
                    <a:pt x="0" y="199604"/>
                    <a:pt x="0" y="128588"/>
                  </a:cubicBezTo>
                  <a:cubicBezTo>
                    <a:pt x="0" y="57571"/>
                    <a:pt x="136890" y="0"/>
                    <a:pt x="305753" y="0"/>
                  </a:cubicBezTo>
                  <a:cubicBezTo>
                    <a:pt x="474615" y="0"/>
                    <a:pt x="611505" y="57571"/>
                    <a:pt x="611505" y="128588"/>
                  </a:cubicBezTo>
                  <a:close/>
                </a:path>
              </a:pathLst>
            </a:custGeom>
            <a:solidFill>
              <a:srgbClr val="00B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6" name="Freeform: Shape 65">
              <a:extLst>
                <a:ext uri="{FF2B5EF4-FFF2-40B4-BE49-F238E27FC236}">
                  <a16:creationId xmlns:a16="http://schemas.microsoft.com/office/drawing/2014/main" xmlns="" id="{8C637850-F368-6A4F-41EE-155407701B21}"/>
                </a:ext>
              </a:extLst>
            </p:cNvPr>
            <p:cNvSpPr/>
            <p:nvPr/>
          </p:nvSpPr>
          <p:spPr>
            <a:xfrm>
              <a:off x="8613226" y="1825789"/>
              <a:ext cx="611505" cy="316230"/>
            </a:xfrm>
            <a:custGeom>
              <a:avLst/>
              <a:gdLst>
                <a:gd name="connsiteX0" fmla="*/ 0 w 611505"/>
                <a:gd name="connsiteY0" fmla="*/ 0 h 316230"/>
                <a:gd name="connsiteX1" fmla="*/ 611505 w 611505"/>
                <a:gd name="connsiteY1" fmla="*/ 0 h 316230"/>
                <a:gd name="connsiteX2" fmla="*/ 611505 w 611505"/>
                <a:gd name="connsiteY2" fmla="*/ 316230 h 316230"/>
                <a:gd name="connsiteX3" fmla="*/ 0 w 611505"/>
                <a:gd name="connsiteY3" fmla="*/ 316230 h 31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505" h="316230">
                  <a:moveTo>
                    <a:pt x="0" y="0"/>
                  </a:moveTo>
                  <a:lnTo>
                    <a:pt x="611505" y="0"/>
                  </a:lnTo>
                  <a:lnTo>
                    <a:pt x="611505" y="316230"/>
                  </a:lnTo>
                  <a:lnTo>
                    <a:pt x="0" y="316230"/>
                  </a:lnTo>
                  <a:close/>
                </a:path>
              </a:pathLst>
            </a:custGeom>
            <a:solidFill>
              <a:srgbClr val="00B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7" name="Freeform: Shape 66">
              <a:extLst>
                <a:ext uri="{FF2B5EF4-FFF2-40B4-BE49-F238E27FC236}">
                  <a16:creationId xmlns:a16="http://schemas.microsoft.com/office/drawing/2014/main" xmlns="" id="{85621D89-5896-4075-DBE1-EE35A4E06A69}"/>
                </a:ext>
              </a:extLst>
            </p:cNvPr>
            <p:cNvSpPr/>
            <p:nvPr/>
          </p:nvSpPr>
          <p:spPr>
            <a:xfrm>
              <a:off x="8613226" y="1696249"/>
              <a:ext cx="611505" cy="257175"/>
            </a:xfrm>
            <a:custGeom>
              <a:avLst/>
              <a:gdLst>
                <a:gd name="connsiteX0" fmla="*/ 611505 w 611505"/>
                <a:gd name="connsiteY0" fmla="*/ 128588 h 257175"/>
                <a:gd name="connsiteX1" fmla="*/ 305753 w 611505"/>
                <a:gd name="connsiteY1" fmla="*/ 257175 h 257175"/>
                <a:gd name="connsiteX2" fmla="*/ 0 w 611505"/>
                <a:gd name="connsiteY2" fmla="*/ 128588 h 257175"/>
                <a:gd name="connsiteX3" fmla="*/ 305753 w 611505"/>
                <a:gd name="connsiteY3" fmla="*/ 0 h 257175"/>
                <a:gd name="connsiteX4" fmla="*/ 611505 w 611505"/>
                <a:gd name="connsiteY4" fmla="*/ 12858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505" h="257175">
                  <a:moveTo>
                    <a:pt x="611505" y="128588"/>
                  </a:moveTo>
                  <a:cubicBezTo>
                    <a:pt x="611505" y="199604"/>
                    <a:pt x="474615" y="257175"/>
                    <a:pt x="305753" y="257175"/>
                  </a:cubicBezTo>
                  <a:cubicBezTo>
                    <a:pt x="136890" y="257175"/>
                    <a:pt x="0" y="199604"/>
                    <a:pt x="0" y="128588"/>
                  </a:cubicBezTo>
                  <a:cubicBezTo>
                    <a:pt x="0" y="57571"/>
                    <a:pt x="136890" y="0"/>
                    <a:pt x="305753" y="0"/>
                  </a:cubicBezTo>
                  <a:cubicBezTo>
                    <a:pt x="474615" y="0"/>
                    <a:pt x="611505" y="57571"/>
                    <a:pt x="611505" y="128588"/>
                  </a:cubicBezTo>
                  <a:close/>
                </a:path>
              </a:pathLst>
            </a:custGeom>
            <a:solidFill>
              <a:srgbClr val="007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98" name="Group 67">
            <a:extLst>
              <a:ext uri="{FF2B5EF4-FFF2-40B4-BE49-F238E27FC236}">
                <a16:creationId xmlns:a16="http://schemas.microsoft.com/office/drawing/2014/main" xmlns="" id="{F4C3B129-42A3-EE1E-02DB-0A2270EFACC6}"/>
              </a:ext>
            </a:extLst>
          </p:cNvPr>
          <p:cNvGrpSpPr/>
          <p:nvPr/>
        </p:nvGrpSpPr>
        <p:grpSpPr>
          <a:xfrm>
            <a:off x="8638200" y="3143628"/>
            <a:ext cx="662464" cy="573405"/>
            <a:chOff x="8613226" y="1696249"/>
            <a:chExt cx="611505" cy="573405"/>
          </a:xfrm>
        </p:grpSpPr>
        <p:sp>
          <p:nvSpPr>
            <p:cNvPr id="99" name="Freeform: Shape 68">
              <a:extLst>
                <a:ext uri="{FF2B5EF4-FFF2-40B4-BE49-F238E27FC236}">
                  <a16:creationId xmlns:a16="http://schemas.microsoft.com/office/drawing/2014/main" xmlns="" id="{5C8475AA-57AB-63E1-755E-B343F32BF8C4}"/>
                </a:ext>
              </a:extLst>
            </p:cNvPr>
            <p:cNvSpPr/>
            <p:nvPr/>
          </p:nvSpPr>
          <p:spPr>
            <a:xfrm>
              <a:off x="8613226" y="2012479"/>
              <a:ext cx="611505" cy="257175"/>
            </a:xfrm>
            <a:custGeom>
              <a:avLst/>
              <a:gdLst>
                <a:gd name="connsiteX0" fmla="*/ 611505 w 611505"/>
                <a:gd name="connsiteY0" fmla="*/ 128588 h 257175"/>
                <a:gd name="connsiteX1" fmla="*/ 305753 w 611505"/>
                <a:gd name="connsiteY1" fmla="*/ 257175 h 257175"/>
                <a:gd name="connsiteX2" fmla="*/ 0 w 611505"/>
                <a:gd name="connsiteY2" fmla="*/ 128588 h 257175"/>
                <a:gd name="connsiteX3" fmla="*/ 305753 w 611505"/>
                <a:gd name="connsiteY3" fmla="*/ 0 h 257175"/>
                <a:gd name="connsiteX4" fmla="*/ 611505 w 611505"/>
                <a:gd name="connsiteY4" fmla="*/ 12858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505" h="257175">
                  <a:moveTo>
                    <a:pt x="611505" y="128588"/>
                  </a:moveTo>
                  <a:cubicBezTo>
                    <a:pt x="611505" y="199604"/>
                    <a:pt x="474615" y="257175"/>
                    <a:pt x="305753" y="257175"/>
                  </a:cubicBezTo>
                  <a:cubicBezTo>
                    <a:pt x="136890" y="257175"/>
                    <a:pt x="0" y="199604"/>
                    <a:pt x="0" y="128588"/>
                  </a:cubicBezTo>
                  <a:cubicBezTo>
                    <a:pt x="0" y="57571"/>
                    <a:pt x="136890" y="0"/>
                    <a:pt x="305753" y="0"/>
                  </a:cubicBezTo>
                  <a:cubicBezTo>
                    <a:pt x="474615" y="0"/>
                    <a:pt x="611505" y="57571"/>
                    <a:pt x="611505" y="128588"/>
                  </a:cubicBezTo>
                  <a:close/>
                </a:path>
              </a:pathLst>
            </a:custGeom>
            <a:solidFill>
              <a:srgbClr val="00B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0" name="Freeform: Shape 69">
              <a:extLst>
                <a:ext uri="{FF2B5EF4-FFF2-40B4-BE49-F238E27FC236}">
                  <a16:creationId xmlns:a16="http://schemas.microsoft.com/office/drawing/2014/main" xmlns="" id="{701237A6-8A20-CC24-3D07-DEFB8E7961A2}"/>
                </a:ext>
              </a:extLst>
            </p:cNvPr>
            <p:cNvSpPr/>
            <p:nvPr/>
          </p:nvSpPr>
          <p:spPr>
            <a:xfrm>
              <a:off x="8613226" y="1825789"/>
              <a:ext cx="611505" cy="316230"/>
            </a:xfrm>
            <a:custGeom>
              <a:avLst/>
              <a:gdLst>
                <a:gd name="connsiteX0" fmla="*/ 0 w 611505"/>
                <a:gd name="connsiteY0" fmla="*/ 0 h 316230"/>
                <a:gd name="connsiteX1" fmla="*/ 611505 w 611505"/>
                <a:gd name="connsiteY1" fmla="*/ 0 h 316230"/>
                <a:gd name="connsiteX2" fmla="*/ 611505 w 611505"/>
                <a:gd name="connsiteY2" fmla="*/ 316230 h 316230"/>
                <a:gd name="connsiteX3" fmla="*/ 0 w 611505"/>
                <a:gd name="connsiteY3" fmla="*/ 316230 h 31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505" h="316230">
                  <a:moveTo>
                    <a:pt x="0" y="0"/>
                  </a:moveTo>
                  <a:lnTo>
                    <a:pt x="611505" y="0"/>
                  </a:lnTo>
                  <a:lnTo>
                    <a:pt x="611505" y="316230"/>
                  </a:lnTo>
                  <a:lnTo>
                    <a:pt x="0" y="316230"/>
                  </a:lnTo>
                  <a:close/>
                </a:path>
              </a:pathLst>
            </a:custGeom>
            <a:solidFill>
              <a:srgbClr val="00B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1" name="Freeform: Shape 70">
              <a:extLst>
                <a:ext uri="{FF2B5EF4-FFF2-40B4-BE49-F238E27FC236}">
                  <a16:creationId xmlns:a16="http://schemas.microsoft.com/office/drawing/2014/main" xmlns="" id="{B5272518-F765-3CB2-5725-035B5E5A26A1}"/>
                </a:ext>
              </a:extLst>
            </p:cNvPr>
            <p:cNvSpPr/>
            <p:nvPr/>
          </p:nvSpPr>
          <p:spPr>
            <a:xfrm>
              <a:off x="8613226" y="1696249"/>
              <a:ext cx="611505" cy="257175"/>
            </a:xfrm>
            <a:custGeom>
              <a:avLst/>
              <a:gdLst>
                <a:gd name="connsiteX0" fmla="*/ 611505 w 611505"/>
                <a:gd name="connsiteY0" fmla="*/ 128588 h 257175"/>
                <a:gd name="connsiteX1" fmla="*/ 305753 w 611505"/>
                <a:gd name="connsiteY1" fmla="*/ 257175 h 257175"/>
                <a:gd name="connsiteX2" fmla="*/ 0 w 611505"/>
                <a:gd name="connsiteY2" fmla="*/ 128588 h 257175"/>
                <a:gd name="connsiteX3" fmla="*/ 305753 w 611505"/>
                <a:gd name="connsiteY3" fmla="*/ 0 h 257175"/>
                <a:gd name="connsiteX4" fmla="*/ 611505 w 611505"/>
                <a:gd name="connsiteY4" fmla="*/ 12858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505" h="257175">
                  <a:moveTo>
                    <a:pt x="611505" y="128588"/>
                  </a:moveTo>
                  <a:cubicBezTo>
                    <a:pt x="611505" y="199604"/>
                    <a:pt x="474615" y="257175"/>
                    <a:pt x="305753" y="257175"/>
                  </a:cubicBezTo>
                  <a:cubicBezTo>
                    <a:pt x="136890" y="257175"/>
                    <a:pt x="0" y="199604"/>
                    <a:pt x="0" y="128588"/>
                  </a:cubicBezTo>
                  <a:cubicBezTo>
                    <a:pt x="0" y="57571"/>
                    <a:pt x="136890" y="0"/>
                    <a:pt x="305753" y="0"/>
                  </a:cubicBezTo>
                  <a:cubicBezTo>
                    <a:pt x="474615" y="0"/>
                    <a:pt x="611505" y="57571"/>
                    <a:pt x="611505" y="128588"/>
                  </a:cubicBezTo>
                  <a:close/>
                </a:path>
              </a:pathLst>
            </a:custGeom>
            <a:solidFill>
              <a:srgbClr val="007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02" name="Group 59">
            <a:extLst>
              <a:ext uri="{FF2B5EF4-FFF2-40B4-BE49-F238E27FC236}">
                <a16:creationId xmlns:a16="http://schemas.microsoft.com/office/drawing/2014/main" xmlns="" id="{8A9A6761-2213-8981-E36F-322E29682700}"/>
              </a:ext>
            </a:extLst>
          </p:cNvPr>
          <p:cNvGrpSpPr/>
          <p:nvPr/>
        </p:nvGrpSpPr>
        <p:grpSpPr>
          <a:xfrm>
            <a:off x="6533680" y="3143628"/>
            <a:ext cx="662464" cy="573405"/>
            <a:chOff x="8613226" y="1696249"/>
            <a:chExt cx="611505" cy="573405"/>
          </a:xfrm>
        </p:grpSpPr>
        <p:sp>
          <p:nvSpPr>
            <p:cNvPr id="103" name="Freeform: Shape 60">
              <a:extLst>
                <a:ext uri="{FF2B5EF4-FFF2-40B4-BE49-F238E27FC236}">
                  <a16:creationId xmlns:a16="http://schemas.microsoft.com/office/drawing/2014/main" xmlns="" id="{3DC38CF3-4041-7C44-20A2-BE446EC42E58}"/>
                </a:ext>
              </a:extLst>
            </p:cNvPr>
            <p:cNvSpPr/>
            <p:nvPr/>
          </p:nvSpPr>
          <p:spPr>
            <a:xfrm>
              <a:off x="8613226" y="2012479"/>
              <a:ext cx="611505" cy="257175"/>
            </a:xfrm>
            <a:custGeom>
              <a:avLst/>
              <a:gdLst>
                <a:gd name="connsiteX0" fmla="*/ 611505 w 611505"/>
                <a:gd name="connsiteY0" fmla="*/ 128588 h 257175"/>
                <a:gd name="connsiteX1" fmla="*/ 305753 w 611505"/>
                <a:gd name="connsiteY1" fmla="*/ 257175 h 257175"/>
                <a:gd name="connsiteX2" fmla="*/ 0 w 611505"/>
                <a:gd name="connsiteY2" fmla="*/ 128588 h 257175"/>
                <a:gd name="connsiteX3" fmla="*/ 305753 w 611505"/>
                <a:gd name="connsiteY3" fmla="*/ 0 h 257175"/>
                <a:gd name="connsiteX4" fmla="*/ 611505 w 611505"/>
                <a:gd name="connsiteY4" fmla="*/ 12858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505" h="257175">
                  <a:moveTo>
                    <a:pt x="611505" y="128588"/>
                  </a:moveTo>
                  <a:cubicBezTo>
                    <a:pt x="611505" y="199604"/>
                    <a:pt x="474615" y="257175"/>
                    <a:pt x="305753" y="257175"/>
                  </a:cubicBezTo>
                  <a:cubicBezTo>
                    <a:pt x="136890" y="257175"/>
                    <a:pt x="0" y="199604"/>
                    <a:pt x="0" y="128588"/>
                  </a:cubicBezTo>
                  <a:cubicBezTo>
                    <a:pt x="0" y="57571"/>
                    <a:pt x="136890" y="0"/>
                    <a:pt x="305753" y="0"/>
                  </a:cubicBezTo>
                  <a:cubicBezTo>
                    <a:pt x="474615" y="0"/>
                    <a:pt x="611505" y="57571"/>
                    <a:pt x="611505" y="128588"/>
                  </a:cubicBezTo>
                  <a:close/>
                </a:path>
              </a:pathLst>
            </a:custGeom>
            <a:solidFill>
              <a:srgbClr val="00B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4" name="Freeform: Shape 61">
              <a:extLst>
                <a:ext uri="{FF2B5EF4-FFF2-40B4-BE49-F238E27FC236}">
                  <a16:creationId xmlns:a16="http://schemas.microsoft.com/office/drawing/2014/main" xmlns="" id="{B40CC453-BDCE-203D-B2E4-88D35ACB4B13}"/>
                </a:ext>
              </a:extLst>
            </p:cNvPr>
            <p:cNvSpPr/>
            <p:nvPr/>
          </p:nvSpPr>
          <p:spPr>
            <a:xfrm>
              <a:off x="8613226" y="1825789"/>
              <a:ext cx="611505" cy="316230"/>
            </a:xfrm>
            <a:custGeom>
              <a:avLst/>
              <a:gdLst>
                <a:gd name="connsiteX0" fmla="*/ 0 w 611505"/>
                <a:gd name="connsiteY0" fmla="*/ 0 h 316230"/>
                <a:gd name="connsiteX1" fmla="*/ 611505 w 611505"/>
                <a:gd name="connsiteY1" fmla="*/ 0 h 316230"/>
                <a:gd name="connsiteX2" fmla="*/ 611505 w 611505"/>
                <a:gd name="connsiteY2" fmla="*/ 316230 h 316230"/>
                <a:gd name="connsiteX3" fmla="*/ 0 w 611505"/>
                <a:gd name="connsiteY3" fmla="*/ 316230 h 31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505" h="316230">
                  <a:moveTo>
                    <a:pt x="0" y="0"/>
                  </a:moveTo>
                  <a:lnTo>
                    <a:pt x="611505" y="0"/>
                  </a:lnTo>
                  <a:lnTo>
                    <a:pt x="611505" y="316230"/>
                  </a:lnTo>
                  <a:lnTo>
                    <a:pt x="0" y="316230"/>
                  </a:lnTo>
                  <a:close/>
                </a:path>
              </a:pathLst>
            </a:custGeom>
            <a:solidFill>
              <a:srgbClr val="00B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5" name="Freeform: Shape 62">
              <a:extLst>
                <a:ext uri="{FF2B5EF4-FFF2-40B4-BE49-F238E27FC236}">
                  <a16:creationId xmlns:a16="http://schemas.microsoft.com/office/drawing/2014/main" xmlns="" id="{5172C0BB-A6E5-74F3-C4AE-4B970DA8B967}"/>
                </a:ext>
              </a:extLst>
            </p:cNvPr>
            <p:cNvSpPr/>
            <p:nvPr/>
          </p:nvSpPr>
          <p:spPr>
            <a:xfrm>
              <a:off x="8613226" y="1696249"/>
              <a:ext cx="611505" cy="257175"/>
            </a:xfrm>
            <a:custGeom>
              <a:avLst/>
              <a:gdLst>
                <a:gd name="connsiteX0" fmla="*/ 611505 w 611505"/>
                <a:gd name="connsiteY0" fmla="*/ 128588 h 257175"/>
                <a:gd name="connsiteX1" fmla="*/ 305753 w 611505"/>
                <a:gd name="connsiteY1" fmla="*/ 257175 h 257175"/>
                <a:gd name="connsiteX2" fmla="*/ 0 w 611505"/>
                <a:gd name="connsiteY2" fmla="*/ 128588 h 257175"/>
                <a:gd name="connsiteX3" fmla="*/ 305753 w 611505"/>
                <a:gd name="connsiteY3" fmla="*/ 0 h 257175"/>
                <a:gd name="connsiteX4" fmla="*/ 611505 w 611505"/>
                <a:gd name="connsiteY4" fmla="*/ 12858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505" h="257175">
                  <a:moveTo>
                    <a:pt x="611505" y="128588"/>
                  </a:moveTo>
                  <a:cubicBezTo>
                    <a:pt x="611505" y="199604"/>
                    <a:pt x="474615" y="257175"/>
                    <a:pt x="305753" y="257175"/>
                  </a:cubicBezTo>
                  <a:cubicBezTo>
                    <a:pt x="136890" y="257175"/>
                    <a:pt x="0" y="199604"/>
                    <a:pt x="0" y="128588"/>
                  </a:cubicBezTo>
                  <a:cubicBezTo>
                    <a:pt x="0" y="57571"/>
                    <a:pt x="136890" y="0"/>
                    <a:pt x="305753" y="0"/>
                  </a:cubicBezTo>
                  <a:cubicBezTo>
                    <a:pt x="474615" y="0"/>
                    <a:pt x="611505" y="57571"/>
                    <a:pt x="611505" y="128588"/>
                  </a:cubicBezTo>
                  <a:close/>
                </a:path>
              </a:pathLst>
            </a:custGeom>
            <a:solidFill>
              <a:srgbClr val="007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06" name="Group 58">
            <a:extLst>
              <a:ext uri="{FF2B5EF4-FFF2-40B4-BE49-F238E27FC236}">
                <a16:creationId xmlns:a16="http://schemas.microsoft.com/office/drawing/2014/main" xmlns="" id="{7ABD2D48-65A3-9CBD-B1E4-92427AFBA5A3}"/>
              </a:ext>
            </a:extLst>
          </p:cNvPr>
          <p:cNvGrpSpPr/>
          <p:nvPr/>
        </p:nvGrpSpPr>
        <p:grpSpPr>
          <a:xfrm>
            <a:off x="6533680" y="1590873"/>
            <a:ext cx="662464" cy="573405"/>
            <a:chOff x="8613226" y="1696249"/>
            <a:chExt cx="611505" cy="573405"/>
          </a:xfrm>
        </p:grpSpPr>
        <p:sp>
          <p:nvSpPr>
            <p:cNvPr id="107" name="Freeform: Shape 55">
              <a:extLst>
                <a:ext uri="{FF2B5EF4-FFF2-40B4-BE49-F238E27FC236}">
                  <a16:creationId xmlns:a16="http://schemas.microsoft.com/office/drawing/2014/main" xmlns="" id="{F174088E-DB31-4DC7-3455-7D63B5A4A936}"/>
                </a:ext>
              </a:extLst>
            </p:cNvPr>
            <p:cNvSpPr/>
            <p:nvPr/>
          </p:nvSpPr>
          <p:spPr>
            <a:xfrm>
              <a:off x="8613226" y="2012479"/>
              <a:ext cx="611505" cy="257175"/>
            </a:xfrm>
            <a:custGeom>
              <a:avLst/>
              <a:gdLst>
                <a:gd name="connsiteX0" fmla="*/ 611505 w 611505"/>
                <a:gd name="connsiteY0" fmla="*/ 128588 h 257175"/>
                <a:gd name="connsiteX1" fmla="*/ 305753 w 611505"/>
                <a:gd name="connsiteY1" fmla="*/ 257175 h 257175"/>
                <a:gd name="connsiteX2" fmla="*/ 0 w 611505"/>
                <a:gd name="connsiteY2" fmla="*/ 128588 h 257175"/>
                <a:gd name="connsiteX3" fmla="*/ 305753 w 611505"/>
                <a:gd name="connsiteY3" fmla="*/ 0 h 257175"/>
                <a:gd name="connsiteX4" fmla="*/ 611505 w 611505"/>
                <a:gd name="connsiteY4" fmla="*/ 12858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505" h="257175">
                  <a:moveTo>
                    <a:pt x="611505" y="128588"/>
                  </a:moveTo>
                  <a:cubicBezTo>
                    <a:pt x="611505" y="199604"/>
                    <a:pt x="474615" y="257175"/>
                    <a:pt x="305753" y="257175"/>
                  </a:cubicBezTo>
                  <a:cubicBezTo>
                    <a:pt x="136890" y="257175"/>
                    <a:pt x="0" y="199604"/>
                    <a:pt x="0" y="128588"/>
                  </a:cubicBezTo>
                  <a:cubicBezTo>
                    <a:pt x="0" y="57571"/>
                    <a:pt x="136890" y="0"/>
                    <a:pt x="305753" y="0"/>
                  </a:cubicBezTo>
                  <a:cubicBezTo>
                    <a:pt x="474615" y="0"/>
                    <a:pt x="611505" y="57571"/>
                    <a:pt x="611505" y="128588"/>
                  </a:cubicBezTo>
                  <a:close/>
                </a:path>
              </a:pathLst>
            </a:custGeom>
            <a:solidFill>
              <a:srgbClr val="00B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8" name="Freeform: Shape 56">
              <a:extLst>
                <a:ext uri="{FF2B5EF4-FFF2-40B4-BE49-F238E27FC236}">
                  <a16:creationId xmlns:a16="http://schemas.microsoft.com/office/drawing/2014/main" xmlns="" id="{7EADAA21-3B00-6121-96E0-4D50518345FE}"/>
                </a:ext>
              </a:extLst>
            </p:cNvPr>
            <p:cNvSpPr/>
            <p:nvPr/>
          </p:nvSpPr>
          <p:spPr>
            <a:xfrm>
              <a:off x="8613226" y="1825789"/>
              <a:ext cx="611505" cy="316230"/>
            </a:xfrm>
            <a:custGeom>
              <a:avLst/>
              <a:gdLst>
                <a:gd name="connsiteX0" fmla="*/ 0 w 611505"/>
                <a:gd name="connsiteY0" fmla="*/ 0 h 316230"/>
                <a:gd name="connsiteX1" fmla="*/ 611505 w 611505"/>
                <a:gd name="connsiteY1" fmla="*/ 0 h 316230"/>
                <a:gd name="connsiteX2" fmla="*/ 611505 w 611505"/>
                <a:gd name="connsiteY2" fmla="*/ 316230 h 316230"/>
                <a:gd name="connsiteX3" fmla="*/ 0 w 611505"/>
                <a:gd name="connsiteY3" fmla="*/ 316230 h 31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505" h="316230">
                  <a:moveTo>
                    <a:pt x="0" y="0"/>
                  </a:moveTo>
                  <a:lnTo>
                    <a:pt x="611505" y="0"/>
                  </a:lnTo>
                  <a:lnTo>
                    <a:pt x="611505" y="316230"/>
                  </a:lnTo>
                  <a:lnTo>
                    <a:pt x="0" y="316230"/>
                  </a:lnTo>
                  <a:close/>
                </a:path>
              </a:pathLst>
            </a:custGeom>
            <a:solidFill>
              <a:srgbClr val="00B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9" name="Freeform: Shape 57">
              <a:extLst>
                <a:ext uri="{FF2B5EF4-FFF2-40B4-BE49-F238E27FC236}">
                  <a16:creationId xmlns:a16="http://schemas.microsoft.com/office/drawing/2014/main" xmlns="" id="{59BCA9EA-7438-C0B5-19C2-A4EFC8057D82}"/>
                </a:ext>
              </a:extLst>
            </p:cNvPr>
            <p:cNvSpPr/>
            <p:nvPr/>
          </p:nvSpPr>
          <p:spPr>
            <a:xfrm>
              <a:off x="8613226" y="1696249"/>
              <a:ext cx="611505" cy="257175"/>
            </a:xfrm>
            <a:custGeom>
              <a:avLst/>
              <a:gdLst>
                <a:gd name="connsiteX0" fmla="*/ 611505 w 611505"/>
                <a:gd name="connsiteY0" fmla="*/ 128588 h 257175"/>
                <a:gd name="connsiteX1" fmla="*/ 305753 w 611505"/>
                <a:gd name="connsiteY1" fmla="*/ 257175 h 257175"/>
                <a:gd name="connsiteX2" fmla="*/ 0 w 611505"/>
                <a:gd name="connsiteY2" fmla="*/ 128588 h 257175"/>
                <a:gd name="connsiteX3" fmla="*/ 305753 w 611505"/>
                <a:gd name="connsiteY3" fmla="*/ 0 h 257175"/>
                <a:gd name="connsiteX4" fmla="*/ 611505 w 611505"/>
                <a:gd name="connsiteY4" fmla="*/ 12858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505" h="257175">
                  <a:moveTo>
                    <a:pt x="611505" y="128588"/>
                  </a:moveTo>
                  <a:cubicBezTo>
                    <a:pt x="611505" y="199604"/>
                    <a:pt x="474615" y="257175"/>
                    <a:pt x="305753" y="257175"/>
                  </a:cubicBezTo>
                  <a:cubicBezTo>
                    <a:pt x="136890" y="257175"/>
                    <a:pt x="0" y="199604"/>
                    <a:pt x="0" y="128588"/>
                  </a:cubicBezTo>
                  <a:cubicBezTo>
                    <a:pt x="0" y="57571"/>
                    <a:pt x="136890" y="0"/>
                    <a:pt x="305753" y="0"/>
                  </a:cubicBezTo>
                  <a:cubicBezTo>
                    <a:pt x="474615" y="0"/>
                    <a:pt x="611505" y="57571"/>
                    <a:pt x="611505" y="128588"/>
                  </a:cubicBezTo>
                  <a:close/>
                </a:path>
              </a:pathLst>
            </a:custGeom>
            <a:solidFill>
              <a:srgbClr val="007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110" name="Прямоугольник 22">
            <a:extLst>
              <a:ext uri="{FF2B5EF4-FFF2-40B4-BE49-F238E27FC236}">
                <a16:creationId xmlns:a16="http://schemas.microsoft.com/office/drawing/2014/main" xmlns="" id="{663600E5-4EEA-72C0-E4B1-D40F064A7D9C}"/>
              </a:ext>
            </a:extLst>
          </p:cNvPr>
          <p:cNvSpPr/>
          <p:nvPr/>
        </p:nvSpPr>
        <p:spPr>
          <a:xfrm>
            <a:off x="6123130" y="1301458"/>
            <a:ext cx="1481500" cy="2163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/>
        </p:spPr>
        <p:txBody>
          <a:bodyPr wrap="square" lIns="0" tIns="0" rIns="0" bIns="0" anchor="ctr">
            <a:spAutoFit/>
          </a:bodyPr>
          <a:lstStyle/>
          <a:p>
            <a:pPr algn="ctr" defTabSz="1219170"/>
            <a:r>
              <a:rPr lang="ru-RU" sz="1000" dirty="0">
                <a:solidFill>
                  <a:srgbClr val="57565A">
                    <a:lumMod val="50000"/>
                  </a:srgbClr>
                </a:solidFill>
                <a:latin typeface="Calibri" panose="020F0502020204030204" pitchFamily="34" charset="0"/>
                <a:ea typeface="Golos Text" panose="020B0503020202020204" pitchFamily="34" charset="0"/>
                <a:cs typeface="Calibri" panose="020F0502020204030204" pitchFamily="34" charset="0"/>
              </a:rPr>
              <a:t>ФНС</a:t>
            </a:r>
          </a:p>
        </p:txBody>
      </p:sp>
      <p:sp>
        <p:nvSpPr>
          <p:cNvPr id="111" name="Прямоугольник 22">
            <a:extLst>
              <a:ext uri="{FF2B5EF4-FFF2-40B4-BE49-F238E27FC236}">
                <a16:creationId xmlns:a16="http://schemas.microsoft.com/office/drawing/2014/main" xmlns="" id="{7961E5C4-26F5-D6DC-2709-2D5619A74F8E}"/>
              </a:ext>
            </a:extLst>
          </p:cNvPr>
          <p:cNvSpPr/>
          <p:nvPr/>
        </p:nvSpPr>
        <p:spPr>
          <a:xfrm>
            <a:off x="8228681" y="1301458"/>
            <a:ext cx="1481500" cy="2163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/>
        </p:spPr>
        <p:txBody>
          <a:bodyPr wrap="square" lIns="0" tIns="0" rIns="0" bIns="0" anchor="ctr">
            <a:spAutoFit/>
          </a:bodyPr>
          <a:lstStyle/>
          <a:p>
            <a:pPr algn="ctr" defTabSz="1219170"/>
            <a:r>
              <a:rPr lang="ru-RU" sz="1000" dirty="0">
                <a:solidFill>
                  <a:srgbClr val="57565A">
                    <a:lumMod val="50000"/>
                  </a:srgbClr>
                </a:solidFill>
                <a:latin typeface="Calibri" panose="020F0502020204030204" pitchFamily="34" charset="0"/>
                <a:ea typeface="Golos Text" panose="020B0503020202020204" pitchFamily="34" charset="0"/>
                <a:cs typeface="Calibri" panose="020F0502020204030204" pitchFamily="34" charset="0"/>
              </a:rPr>
              <a:t>МИНОБОРОНЫ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0D9FC961-C889-F315-1B6C-484D9AB93185}"/>
              </a:ext>
            </a:extLst>
          </p:cNvPr>
          <p:cNvSpPr txBox="1"/>
          <p:nvPr/>
        </p:nvSpPr>
        <p:spPr>
          <a:xfrm>
            <a:off x="6533680" y="1899542"/>
            <a:ext cx="66040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219170">
              <a:spcAft>
                <a:spcPts val="600"/>
              </a:spcAft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100" b="1" dirty="0">
                <a:solidFill>
                  <a:schemeClr val="bg1"/>
                </a:solidFill>
                <a:latin typeface="Calibri" panose="020F0502020204030204" pitchFamily="34" charset="0"/>
                <a:ea typeface="Golos Text" panose="020B0503020202020204" pitchFamily="34" charset="0"/>
                <a:cs typeface="Calibri" panose="020F0502020204030204" pitchFamily="34" charset="0"/>
                <a:sym typeface="Helvetica"/>
              </a:rPr>
              <a:t>ГИР</a:t>
            </a:r>
            <a:endParaRPr lang="en-US" sz="1100" b="1" dirty="0">
              <a:solidFill>
                <a:schemeClr val="bg1"/>
              </a:solidFill>
              <a:latin typeface="Calibri" panose="020F0502020204030204" pitchFamily="34" charset="0"/>
              <a:ea typeface="Golos Text" panose="020B0503020202020204" pitchFamily="34" charset="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0A0FC648-C1C6-AE28-CA35-7DC6CBC4877B}"/>
              </a:ext>
            </a:extLst>
          </p:cNvPr>
          <p:cNvSpPr txBox="1"/>
          <p:nvPr/>
        </p:nvSpPr>
        <p:spPr>
          <a:xfrm>
            <a:off x="6533680" y="3452298"/>
            <a:ext cx="66040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219170">
              <a:spcAft>
                <a:spcPts val="600"/>
              </a:spcAft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100" b="1" dirty="0">
                <a:solidFill>
                  <a:schemeClr val="bg1"/>
                </a:solidFill>
                <a:latin typeface="Calibri" panose="020F0502020204030204" pitchFamily="34" charset="0"/>
                <a:ea typeface="Golos Text" panose="020B0503020202020204" pitchFamily="34" charset="0"/>
                <a:cs typeface="Calibri" panose="020F0502020204030204" pitchFamily="34" charset="0"/>
                <a:sym typeface="Helvetica"/>
              </a:rPr>
              <a:t>ЕРН</a:t>
            </a:r>
            <a:endParaRPr lang="en-US" sz="1100" b="1" dirty="0">
              <a:solidFill>
                <a:schemeClr val="bg1"/>
              </a:solidFill>
              <a:latin typeface="Calibri" panose="020F0502020204030204" pitchFamily="34" charset="0"/>
              <a:ea typeface="Golos Text" panose="020B0503020202020204" pitchFamily="34" charset="0"/>
              <a:cs typeface="Calibri" panose="020F0502020204030204" pitchFamily="34" charset="0"/>
              <a:sym typeface="Helvetica"/>
            </a:endParaRPr>
          </a:p>
        </p:txBody>
      </p:sp>
      <p:pic>
        <p:nvPicPr>
          <p:cNvPr id="114" name="Graphic 48">
            <a:extLst>
              <a:ext uri="{FF2B5EF4-FFF2-40B4-BE49-F238E27FC236}">
                <a16:creationId xmlns:a16="http://schemas.microsoft.com/office/drawing/2014/main" xmlns="" id="{D91A1DB3-8506-85A9-5ACD-C4BCCCD9A9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977583" y="2485132"/>
            <a:ext cx="536575" cy="495300"/>
          </a:xfrm>
          <a:prstGeom prst="rect">
            <a:avLst/>
          </a:prstGeom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xmlns="" id="{17CF1CD6-DE1B-5951-8072-236124D21112}"/>
              </a:ext>
            </a:extLst>
          </p:cNvPr>
          <p:cNvSpPr txBox="1"/>
          <p:nvPr/>
        </p:nvSpPr>
        <p:spPr>
          <a:xfrm>
            <a:off x="8639231" y="1899542"/>
            <a:ext cx="66040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219170">
              <a:spcAft>
                <a:spcPts val="600"/>
              </a:spcAft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100" b="1" dirty="0">
                <a:solidFill>
                  <a:schemeClr val="bg1"/>
                </a:solidFill>
                <a:latin typeface="Calibri" panose="020F0502020204030204" pitchFamily="34" charset="0"/>
                <a:ea typeface="Golos Text" panose="020B0503020202020204" pitchFamily="34" charset="0"/>
                <a:cs typeface="Calibri" panose="020F0502020204030204" pitchFamily="34" charset="0"/>
                <a:sym typeface="Helvetica"/>
              </a:rPr>
              <a:t>БД МО</a:t>
            </a:r>
            <a:endParaRPr lang="en-US" sz="1100" b="1" dirty="0">
              <a:solidFill>
                <a:schemeClr val="bg1"/>
              </a:solidFill>
              <a:latin typeface="Calibri" panose="020F0502020204030204" pitchFamily="34" charset="0"/>
              <a:ea typeface="Golos Text" panose="020B0503020202020204" pitchFamily="34" charset="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xmlns="" id="{19621459-4738-09C4-3D5C-BB40A684B3B9}"/>
              </a:ext>
            </a:extLst>
          </p:cNvPr>
          <p:cNvSpPr txBox="1"/>
          <p:nvPr/>
        </p:nvSpPr>
        <p:spPr>
          <a:xfrm>
            <a:off x="8639231" y="3452298"/>
            <a:ext cx="66040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219170">
              <a:spcAft>
                <a:spcPts val="600"/>
              </a:spcAft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100" b="1" dirty="0">
                <a:solidFill>
                  <a:schemeClr val="bg1"/>
                </a:solidFill>
                <a:latin typeface="Calibri" panose="020F0502020204030204" pitchFamily="34" charset="0"/>
                <a:ea typeface="Golos Text" panose="020B0503020202020204" pitchFamily="34" charset="0"/>
                <a:cs typeface="Calibri" panose="020F0502020204030204" pitchFamily="34" charset="0"/>
                <a:sym typeface="Helvetica"/>
              </a:rPr>
              <a:t>БД ВК</a:t>
            </a:r>
            <a:endParaRPr lang="en-US" sz="1100" b="1" dirty="0">
              <a:solidFill>
                <a:schemeClr val="bg1"/>
              </a:solidFill>
              <a:latin typeface="Calibri" panose="020F0502020204030204" pitchFamily="34" charset="0"/>
              <a:ea typeface="Golos Text" panose="020B0503020202020204" pitchFamily="34" charset="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117" name="Прямоугольник 22">
            <a:extLst>
              <a:ext uri="{FF2B5EF4-FFF2-40B4-BE49-F238E27FC236}">
                <a16:creationId xmlns:a16="http://schemas.microsoft.com/office/drawing/2014/main" xmlns="" id="{114EE355-C4A8-1D51-9C6E-17EFD1B8C64B}"/>
              </a:ext>
            </a:extLst>
          </p:cNvPr>
          <p:cNvSpPr/>
          <p:nvPr/>
        </p:nvSpPr>
        <p:spPr>
          <a:xfrm>
            <a:off x="8228681" y="2869068"/>
            <a:ext cx="1481500" cy="2163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/>
        </p:spPr>
        <p:txBody>
          <a:bodyPr wrap="square" lIns="0" tIns="0" rIns="0" bIns="0" anchor="ctr">
            <a:spAutoFit/>
          </a:bodyPr>
          <a:lstStyle/>
          <a:p>
            <a:pPr algn="ctr" defTabSz="1219170"/>
            <a:r>
              <a:rPr lang="ru-RU" sz="1000" dirty="0">
                <a:solidFill>
                  <a:srgbClr val="57565A">
                    <a:lumMod val="50000"/>
                  </a:srgbClr>
                </a:solidFill>
                <a:latin typeface="Calibri" panose="020F0502020204030204" pitchFamily="34" charset="0"/>
                <a:ea typeface="Golos Text" panose="020B0503020202020204" pitchFamily="34" charset="0"/>
                <a:cs typeface="Calibri" panose="020F0502020204030204" pitchFamily="34" charset="0"/>
              </a:rPr>
              <a:t>ВОЕНКОМАТЫ</a:t>
            </a:r>
          </a:p>
        </p:txBody>
      </p:sp>
      <p:cxnSp>
        <p:nvCxnSpPr>
          <p:cNvPr id="118" name="Straight Arrow Connector 72">
            <a:extLst>
              <a:ext uri="{FF2B5EF4-FFF2-40B4-BE49-F238E27FC236}">
                <a16:creationId xmlns:a16="http://schemas.microsoft.com/office/drawing/2014/main" xmlns="" id="{3E59C916-9611-DE21-1273-DBA7DE0E7B83}"/>
              </a:ext>
            </a:extLst>
          </p:cNvPr>
          <p:cNvCxnSpPr>
            <a:stCxn id="95" idx="1"/>
            <a:endCxn id="117" idx="0"/>
          </p:cNvCxnSpPr>
          <p:nvPr/>
        </p:nvCxnSpPr>
        <p:spPr>
          <a:xfrm flipH="1">
            <a:off x="8969432" y="2164278"/>
            <a:ext cx="1" cy="704791"/>
          </a:xfrm>
          <a:prstGeom prst="straightConnector1">
            <a:avLst/>
          </a:prstGeom>
          <a:ln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xmlns="" id="{0C204283-D69A-B244-9FC3-C67988114CEA}"/>
              </a:ext>
            </a:extLst>
          </p:cNvPr>
          <p:cNvSpPr txBox="1"/>
          <p:nvPr/>
        </p:nvSpPr>
        <p:spPr>
          <a:xfrm rot="18900000">
            <a:off x="6998321" y="2561155"/>
            <a:ext cx="474459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219170">
              <a:spcAft>
                <a:spcPts val="600"/>
              </a:spcAft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11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sym typeface="Helvetica"/>
              </a:rPr>
              <a:t>ID</a:t>
            </a:r>
            <a:br>
              <a:rPr lang="en-US" sz="11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sym typeface="Helvetica"/>
              </a:rPr>
            </a:br>
            <a:r>
              <a:rPr lang="ru-RU" sz="11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sym typeface="Helvetica"/>
              </a:rPr>
              <a:t>ЕРН</a:t>
            </a:r>
            <a:endParaRPr lang="en-US" sz="1100" b="1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  <a:sym typeface="Helvetica"/>
            </a:endParaRPr>
          </a:p>
        </p:txBody>
      </p:sp>
      <p:cxnSp>
        <p:nvCxnSpPr>
          <p:cNvPr id="120" name="Straight Arrow Connector 82">
            <a:extLst>
              <a:ext uri="{FF2B5EF4-FFF2-40B4-BE49-F238E27FC236}">
                <a16:creationId xmlns:a16="http://schemas.microsoft.com/office/drawing/2014/main" xmlns="" id="{DB866A95-7A43-2000-092A-B5E02558F923}"/>
              </a:ext>
            </a:extLst>
          </p:cNvPr>
          <p:cNvCxnSpPr/>
          <p:nvPr/>
        </p:nvCxnSpPr>
        <p:spPr>
          <a:xfrm>
            <a:off x="7440687" y="2061998"/>
            <a:ext cx="1058841" cy="0"/>
          </a:xfrm>
          <a:prstGeom prst="straightConnector1">
            <a:avLst/>
          </a:prstGeom>
          <a:ln>
            <a:solidFill>
              <a:srgbClr val="00B0F0"/>
            </a:solidFill>
            <a:headEnd type="oval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25">
            <a:extLst>
              <a:ext uri="{FF2B5EF4-FFF2-40B4-BE49-F238E27FC236}">
                <a16:creationId xmlns:a16="http://schemas.microsoft.com/office/drawing/2014/main" xmlns="" id="{7B34FAED-B46F-42BE-E316-7CEAB40E8570}"/>
              </a:ext>
            </a:extLst>
          </p:cNvPr>
          <p:cNvCxnSpPr>
            <a:cxnSpLocks/>
            <a:stCxn id="123" idx="6"/>
          </p:cNvCxnSpPr>
          <p:nvPr/>
        </p:nvCxnSpPr>
        <p:spPr>
          <a:xfrm>
            <a:off x="3768340" y="4336926"/>
            <a:ext cx="3467211" cy="0"/>
          </a:xfrm>
          <a:prstGeom prst="straightConnector1">
            <a:avLst/>
          </a:prstGeom>
          <a:ln>
            <a:solidFill>
              <a:srgbClr val="00B0F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Oval 9">
            <a:extLst>
              <a:ext uri="{FF2B5EF4-FFF2-40B4-BE49-F238E27FC236}">
                <a16:creationId xmlns:a16="http://schemas.microsoft.com/office/drawing/2014/main" xmlns="" id="{A206F66A-16EE-C9F8-61FC-9BBD5B5D73E6}"/>
              </a:ext>
            </a:extLst>
          </p:cNvPr>
          <p:cNvSpPr/>
          <p:nvPr/>
        </p:nvSpPr>
        <p:spPr>
          <a:xfrm>
            <a:off x="-326560" y="4166644"/>
            <a:ext cx="368944" cy="340564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70C0"/>
              </a:solidFill>
            </a:endParaRPr>
          </a:p>
        </p:txBody>
      </p:sp>
      <p:sp>
        <p:nvSpPr>
          <p:cNvPr id="123" name="Oval 10">
            <a:extLst>
              <a:ext uri="{FF2B5EF4-FFF2-40B4-BE49-F238E27FC236}">
                <a16:creationId xmlns:a16="http://schemas.microsoft.com/office/drawing/2014/main" xmlns="" id="{63903460-00AC-D0BC-E28F-A00851D988FB}"/>
              </a:ext>
            </a:extLst>
          </p:cNvPr>
          <p:cNvSpPr/>
          <p:nvPr/>
        </p:nvSpPr>
        <p:spPr>
          <a:xfrm>
            <a:off x="3399396" y="4166644"/>
            <a:ext cx="368944" cy="340564"/>
          </a:xfrm>
          <a:prstGeom prst="ellipse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rgbClr val="00B0F0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70C0"/>
              </a:solidFill>
            </a:endParaRPr>
          </a:p>
        </p:txBody>
      </p:sp>
      <p:sp>
        <p:nvSpPr>
          <p:cNvPr id="125" name="Прямоугольник 22">
            <a:extLst>
              <a:ext uri="{FF2B5EF4-FFF2-40B4-BE49-F238E27FC236}">
                <a16:creationId xmlns:a16="http://schemas.microsoft.com/office/drawing/2014/main" xmlns="" id="{E93A63FC-63ED-84F8-6BE7-8E90BFBD2464}"/>
              </a:ext>
            </a:extLst>
          </p:cNvPr>
          <p:cNvSpPr/>
          <p:nvPr/>
        </p:nvSpPr>
        <p:spPr>
          <a:xfrm>
            <a:off x="4455736" y="4148069"/>
            <a:ext cx="2242667" cy="43279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/>
        </p:spPr>
        <p:txBody>
          <a:bodyPr wrap="square" lIns="0" tIns="0" rIns="0" bIns="0" anchor="ctr">
            <a:spAutoFit/>
          </a:bodyPr>
          <a:lstStyle/>
          <a:p>
            <a:pPr algn="ctr" defTabSz="1219170"/>
            <a:r>
              <a:rPr lang="ru-RU" sz="1000" dirty="0">
                <a:solidFill>
                  <a:srgbClr val="0070C0"/>
                </a:solidFill>
                <a:latin typeface="Calibri" panose="020F0502020204030204" pitchFamily="34" charset="0"/>
                <a:ea typeface="Golos Text" panose="020B0503020202020204" pitchFamily="34" charset="0"/>
                <a:cs typeface="Calibri" panose="020F0502020204030204" pitchFamily="34" charset="0"/>
              </a:rPr>
              <a:t>Поэтапный переход </a:t>
            </a:r>
            <a:br>
              <a:rPr lang="ru-RU" sz="1000" dirty="0">
                <a:solidFill>
                  <a:srgbClr val="0070C0"/>
                </a:solidFill>
                <a:latin typeface="Calibri" panose="020F0502020204030204" pitchFamily="34" charset="0"/>
                <a:ea typeface="Golos Text" panose="020B0503020202020204" pitchFamily="34" charset="0"/>
                <a:cs typeface="Calibri" panose="020F0502020204030204" pitchFamily="34" charset="0"/>
              </a:rPr>
            </a:br>
            <a:r>
              <a:rPr lang="ru-RU" sz="1000" dirty="0">
                <a:solidFill>
                  <a:srgbClr val="0070C0"/>
                </a:solidFill>
                <a:latin typeface="Calibri" panose="020F0502020204030204" pitchFamily="34" charset="0"/>
                <a:ea typeface="Golos Text" panose="020B0503020202020204" pitchFamily="34" charset="0"/>
                <a:cs typeface="Calibri" panose="020F0502020204030204" pitchFamily="34" charset="0"/>
              </a:rPr>
              <a:t>на целевое решение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xmlns="" id="{D9DC6B8E-9F50-AC87-74B8-838177D0F779}"/>
              </a:ext>
            </a:extLst>
          </p:cNvPr>
          <p:cNvSpPr txBox="1"/>
          <p:nvPr/>
        </p:nvSpPr>
        <p:spPr>
          <a:xfrm>
            <a:off x="92555" y="4661527"/>
            <a:ext cx="2676203" cy="10926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defTabSz="1219170">
              <a:spcAft>
                <a:spcPts val="300"/>
              </a:spcAft>
              <a:buFont typeface="Arial" panose="020B0604020202020204" pitchFamily="34" charset="0"/>
              <a:buChar char="•"/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Залповый ввод карточек </a:t>
            </a:r>
            <a:b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</a:br>
            <a: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в военкоматах (</a:t>
            </a:r>
            <a:r>
              <a:rPr lang="en-US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~</a:t>
            </a:r>
            <a: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30</a:t>
            </a:r>
            <a:r>
              <a:rPr lang="en-US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 </a:t>
            </a:r>
            <a: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млн)</a:t>
            </a:r>
          </a:p>
          <a:p>
            <a:pPr marL="171450" indent="-171450" defTabSz="1219170">
              <a:spcAft>
                <a:spcPts val="300"/>
              </a:spcAft>
              <a:buFont typeface="Arial" panose="020B0604020202020204" pitchFamily="34" charset="0"/>
              <a:buChar char="•"/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Обработано документов ВУ </a:t>
            </a:r>
            <a:b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</a:br>
            <a: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от Минобороны (~30 млн)</a:t>
            </a:r>
          </a:p>
          <a:p>
            <a:pPr marL="171450" indent="-171450" defTabSz="1219170">
              <a:spcAft>
                <a:spcPts val="300"/>
              </a:spcAft>
              <a:buFont typeface="Arial" panose="020B0604020202020204" pitchFamily="34" charset="0"/>
              <a:buChar char="•"/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Идентифицировано по ЕРН </a:t>
            </a:r>
            <a:b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</a:br>
            <a: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и выгружено в МЦ (~17 млн)</a:t>
            </a:r>
            <a:endParaRPr lang="en-US" sz="1100" dirty="0">
              <a:solidFill>
                <a:srgbClr val="0070C0"/>
              </a:solidFill>
              <a:ea typeface="Golos Text" panose="020B0503020202020204" pitchFamily="34" charset="0"/>
              <a:sym typeface="Helvetica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xmlns="" id="{03885A08-74B6-62C2-FFDA-BDBABB7F8F6C}"/>
              </a:ext>
            </a:extLst>
          </p:cNvPr>
          <p:cNvSpPr txBox="1"/>
          <p:nvPr/>
        </p:nvSpPr>
        <p:spPr>
          <a:xfrm>
            <a:off x="339489" y="4458155"/>
            <a:ext cx="1814014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1219170">
              <a:spcAft>
                <a:spcPts val="1200"/>
              </a:spcAft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200" b="1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Оцифровка</a:t>
            </a:r>
            <a:endParaRPr lang="en-US" sz="1200" b="1" dirty="0">
              <a:solidFill>
                <a:srgbClr val="0070C0"/>
              </a:solidFill>
              <a:ea typeface="Golos Text" panose="020B0503020202020204" pitchFamily="34" charset="0"/>
              <a:sym typeface="Helvetica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xmlns="" id="{84F6BF77-09FC-4822-2D42-4EEC90475B87}"/>
              </a:ext>
            </a:extLst>
          </p:cNvPr>
          <p:cNvSpPr txBox="1"/>
          <p:nvPr/>
        </p:nvSpPr>
        <p:spPr>
          <a:xfrm>
            <a:off x="2380540" y="4796716"/>
            <a:ext cx="3196529" cy="792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defTabSz="1219170">
              <a:spcAft>
                <a:spcPts val="300"/>
              </a:spcAft>
              <a:buFont typeface="Arial" panose="020B0604020202020204" pitchFamily="34" charset="0"/>
              <a:buChar char="•"/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На инфраструктуре Минцифры (Гостех)</a:t>
            </a:r>
          </a:p>
          <a:p>
            <a:pPr marL="171450" indent="-171450" defTabSz="1219170">
              <a:spcAft>
                <a:spcPts val="300"/>
              </a:spcAft>
              <a:buFont typeface="Arial" panose="020B0604020202020204" pitchFamily="34" charset="0"/>
              <a:buChar char="•"/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Временные форматы</a:t>
            </a:r>
          </a:p>
          <a:p>
            <a:pPr marL="171450" indent="-171450" defTabSz="1219170">
              <a:spcAft>
                <a:spcPts val="300"/>
              </a:spcAft>
              <a:buFont typeface="Arial" panose="020B0604020202020204" pitchFamily="34" charset="0"/>
              <a:buChar char="•"/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Ограниченный объем данных</a:t>
            </a:r>
          </a:p>
          <a:p>
            <a:pPr marL="171450" indent="-171450" defTabSz="1219170">
              <a:spcAft>
                <a:spcPts val="300"/>
              </a:spcAft>
              <a:buFont typeface="Arial" panose="020B0604020202020204" pitchFamily="34" charset="0"/>
              <a:buChar char="•"/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Нет обратной связи по качеству данных</a:t>
            </a:r>
            <a:endParaRPr lang="en-US" sz="1100" dirty="0">
              <a:solidFill>
                <a:srgbClr val="0070C0"/>
              </a:solidFill>
              <a:ea typeface="Golos Text" panose="020B0503020202020204" pitchFamily="34" charset="0"/>
              <a:sym typeface="Helvetica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xmlns="" id="{167C31A8-09E9-8708-47B5-0382490C8938}"/>
              </a:ext>
            </a:extLst>
          </p:cNvPr>
          <p:cNvSpPr txBox="1"/>
          <p:nvPr/>
        </p:nvSpPr>
        <p:spPr>
          <a:xfrm>
            <a:off x="2861333" y="4509998"/>
            <a:ext cx="1814014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1219170">
              <a:spcAft>
                <a:spcPts val="1200"/>
              </a:spcAft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200" b="1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Временное решение</a:t>
            </a:r>
            <a:endParaRPr lang="en-US" sz="1200" b="1" dirty="0">
              <a:solidFill>
                <a:srgbClr val="0070C0"/>
              </a:solidFill>
              <a:ea typeface="Golos Text" panose="020B0503020202020204" pitchFamily="34" charset="0"/>
              <a:sym typeface="Helvetica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xmlns="" id="{6CDC8BA0-1B6A-DA99-BF4B-552808848664}"/>
              </a:ext>
            </a:extLst>
          </p:cNvPr>
          <p:cNvSpPr txBox="1"/>
          <p:nvPr/>
        </p:nvSpPr>
        <p:spPr>
          <a:xfrm>
            <a:off x="6591182" y="4725144"/>
            <a:ext cx="2246642" cy="9618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defTabSz="1219170">
              <a:spcAft>
                <a:spcPts val="300"/>
              </a:spcAft>
              <a:buFont typeface="Arial" panose="020B0604020202020204" pitchFamily="34" charset="0"/>
              <a:buChar char="•"/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На инфраструктуре ФНС</a:t>
            </a:r>
          </a:p>
          <a:p>
            <a:pPr marL="171450" indent="-171450" defTabSz="1219170">
              <a:spcAft>
                <a:spcPts val="300"/>
              </a:spcAft>
              <a:buFont typeface="Arial" panose="020B0604020202020204" pitchFamily="34" charset="0"/>
              <a:buChar char="•"/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Целевые форматы</a:t>
            </a:r>
          </a:p>
          <a:p>
            <a:pPr marL="171450" indent="-171450" defTabSz="1219170">
              <a:spcAft>
                <a:spcPts val="300"/>
              </a:spcAft>
              <a:buFont typeface="Arial" panose="020B0604020202020204" pitchFamily="34" charset="0"/>
              <a:buChar char="•"/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Полный объем данных</a:t>
            </a:r>
          </a:p>
          <a:p>
            <a:pPr marL="171450" indent="-171450" defTabSz="1219170">
              <a:spcAft>
                <a:spcPts val="300"/>
              </a:spcAft>
              <a:buFont typeface="Arial" panose="020B0604020202020204" pitchFamily="34" charset="0"/>
              <a:buChar char="•"/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100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Обратная связь по качеству данных</a:t>
            </a:r>
            <a:endParaRPr lang="en-US" sz="1100" dirty="0">
              <a:solidFill>
                <a:srgbClr val="0070C0"/>
              </a:solidFill>
              <a:ea typeface="Golos Text" panose="020B0503020202020204" pitchFamily="34" charset="0"/>
              <a:sym typeface="Helvetica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xmlns="" id="{4696F9C7-648F-3DCC-1A19-77F8BCA105E5}"/>
              </a:ext>
            </a:extLst>
          </p:cNvPr>
          <p:cNvSpPr txBox="1"/>
          <p:nvPr/>
        </p:nvSpPr>
        <p:spPr>
          <a:xfrm>
            <a:off x="6607151" y="4509998"/>
            <a:ext cx="1814014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219170">
              <a:spcAft>
                <a:spcPts val="1200"/>
              </a:spcAft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200" b="1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Целевое решение</a:t>
            </a:r>
            <a:endParaRPr lang="en-US" sz="1200" b="1" dirty="0">
              <a:solidFill>
                <a:srgbClr val="0070C0"/>
              </a:solidFill>
              <a:ea typeface="Golos Text" panose="020B0503020202020204" pitchFamily="34" charset="0"/>
              <a:sym typeface="Helvetica"/>
            </a:endParaRPr>
          </a:p>
        </p:txBody>
      </p:sp>
      <p:cxnSp>
        <p:nvCxnSpPr>
          <p:cNvPr id="132" name="Straight Arrow Connector 24">
            <a:extLst>
              <a:ext uri="{FF2B5EF4-FFF2-40B4-BE49-F238E27FC236}">
                <a16:creationId xmlns:a16="http://schemas.microsoft.com/office/drawing/2014/main" xmlns="" id="{26208597-9B33-E948-B692-DBCF14408024}"/>
              </a:ext>
            </a:extLst>
          </p:cNvPr>
          <p:cNvCxnSpPr>
            <a:endCxn id="123" idx="2"/>
          </p:cNvCxnSpPr>
          <p:nvPr/>
        </p:nvCxnSpPr>
        <p:spPr>
          <a:xfrm>
            <a:off x="272484" y="4336926"/>
            <a:ext cx="312691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28">
            <a:extLst>
              <a:ext uri="{FF2B5EF4-FFF2-40B4-BE49-F238E27FC236}">
                <a16:creationId xmlns:a16="http://schemas.microsoft.com/office/drawing/2014/main" xmlns="" id="{A5D0F9FB-9565-414F-DC4F-3D8A3F8D6985}"/>
              </a:ext>
            </a:extLst>
          </p:cNvPr>
          <p:cNvCxnSpPr>
            <a:cxnSpLocks/>
          </p:cNvCxnSpPr>
          <p:nvPr/>
        </p:nvCxnSpPr>
        <p:spPr>
          <a:xfrm flipV="1">
            <a:off x="7590895" y="4336926"/>
            <a:ext cx="1496564" cy="11432"/>
          </a:xfrm>
          <a:prstGeom prst="straightConnector1">
            <a:avLst/>
          </a:prstGeom>
          <a:ln>
            <a:solidFill>
              <a:srgbClr val="00B0F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4" name="Graphic 37" descr="Checkmark with solid fill">
            <a:extLst>
              <a:ext uri="{FF2B5EF4-FFF2-40B4-BE49-F238E27FC236}">
                <a16:creationId xmlns:a16="http://schemas.microsoft.com/office/drawing/2014/main" xmlns="" id="{B303B8A8-FB92-4283-4A6C-6ECD739FD1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29790" y="4127572"/>
            <a:ext cx="414295" cy="382426"/>
          </a:xfrm>
          <a:prstGeom prst="rect">
            <a:avLst/>
          </a:prstGeom>
        </p:spPr>
      </p:pic>
      <p:sp>
        <p:nvSpPr>
          <p:cNvPr id="136" name="Oval 11">
            <a:extLst>
              <a:ext uri="{FF2B5EF4-FFF2-40B4-BE49-F238E27FC236}">
                <a16:creationId xmlns:a16="http://schemas.microsoft.com/office/drawing/2014/main" xmlns="" id="{76A56CA2-7D29-5D49-C3D5-B8DFD3573453}"/>
              </a:ext>
            </a:extLst>
          </p:cNvPr>
          <p:cNvSpPr/>
          <p:nvPr/>
        </p:nvSpPr>
        <p:spPr>
          <a:xfrm>
            <a:off x="7210315" y="4160955"/>
            <a:ext cx="368944" cy="34056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7" name="Graphic 38" descr="Bullseye with solid fill">
            <a:extLst>
              <a:ext uri="{FF2B5EF4-FFF2-40B4-BE49-F238E27FC236}">
                <a16:creationId xmlns:a16="http://schemas.microsoft.com/office/drawing/2014/main" xmlns="" id="{7B13175F-04A0-265F-71BC-4A2E301738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246802" y="4183174"/>
            <a:ext cx="309504" cy="285696"/>
          </a:xfrm>
          <a:prstGeom prst="rect">
            <a:avLst/>
          </a:prstGeom>
        </p:spPr>
      </p:pic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AFCCBBA1-698A-0786-73E5-7B9EB8FC12EB}"/>
              </a:ext>
            </a:extLst>
          </p:cNvPr>
          <p:cNvSpPr txBox="1"/>
          <p:nvPr/>
        </p:nvSpPr>
        <p:spPr>
          <a:xfrm>
            <a:off x="6769666" y="3958295"/>
            <a:ext cx="1342042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219170">
              <a:spcAft>
                <a:spcPts val="600"/>
              </a:spcAft>
              <a:defRPr sz="3200">
                <a:solidFill>
                  <a:srgbClr val="44546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100" b="1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1</a:t>
            </a:r>
            <a:r>
              <a:rPr lang="en-US" sz="1100" b="1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 </a:t>
            </a:r>
            <a:r>
              <a:rPr lang="ru-RU" sz="1100" b="1" dirty="0">
                <a:solidFill>
                  <a:srgbClr val="0070C0"/>
                </a:solidFill>
                <a:ea typeface="Golos Text" panose="020B0503020202020204" pitchFamily="34" charset="0"/>
                <a:sym typeface="Helvetica"/>
              </a:rPr>
              <a:t>АПР </a:t>
            </a:r>
            <a:r>
              <a:rPr lang="ru-RU" sz="1100" b="1" dirty="0">
                <a:solidFill>
                  <a:srgbClr val="0070C0"/>
                </a:solidFill>
                <a:ea typeface="Golos Text" panose="020B0503020202020204" pitchFamily="34" charset="0"/>
                <a:cs typeface="Calibri" panose="020F0502020204030204" pitchFamily="34" charset="0"/>
                <a:sym typeface="Helvetica"/>
              </a:rPr>
              <a:t>2024</a:t>
            </a:r>
            <a:endParaRPr lang="en-US" sz="1100" b="1" dirty="0">
              <a:solidFill>
                <a:srgbClr val="0070C0"/>
              </a:solidFill>
              <a:ea typeface="Golos Text" panose="020B0503020202020204" pitchFamily="34" charset="0"/>
              <a:cs typeface="Calibri" panose="020F0502020204030204" pitchFamily="34" charset="0"/>
              <a:sym typeface="Helvetica"/>
            </a:endParaRPr>
          </a:p>
        </p:txBody>
      </p:sp>
      <p:pic>
        <p:nvPicPr>
          <p:cNvPr id="139" name="Рисунок 138">
            <a:extLst>
              <a:ext uri="{FF2B5EF4-FFF2-40B4-BE49-F238E27FC236}">
                <a16:creationId xmlns:a16="http://schemas.microsoft.com/office/drawing/2014/main" xmlns="" id="{998BB263-13BD-451A-8BC4-DD3BFF0AB9B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77" y="156953"/>
            <a:ext cx="720430" cy="665012"/>
          </a:xfrm>
          <a:prstGeom prst="rect">
            <a:avLst/>
          </a:prstGeom>
        </p:spPr>
      </p:pic>
      <p:pic>
        <p:nvPicPr>
          <p:cNvPr id="57" name="Рисунок 56"/>
          <p:cNvPicPr/>
          <p:nvPr/>
        </p:nvPicPr>
        <p:blipFill rotWithShape="1">
          <a:blip r:embed="rId10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8" name="Прямоугольник 57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9172320" y="6445161"/>
            <a:ext cx="6254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prstClr val="white"/>
                </a:solidFill>
                <a:latin typeface="Franklin Gothic Demi" panose="020B0703020102020204" pitchFamily="34" charset="0"/>
              </a:rPr>
              <a:t>38/45</a:t>
            </a:r>
            <a:endParaRPr lang="ru-RU" sz="1200" dirty="0">
              <a:solidFill>
                <a:prstClr val="white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5158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906000" cy="1340768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4053" y="377997"/>
            <a:ext cx="93774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ФНС РОССИИ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Franklin Gothic Demi" panose="020B0703020102020204" pitchFamily="34" charset="0"/>
              </a:rPr>
              <a:t>«ЕДИНЫЙ РЕЕСТР СУБЪЕКТОВ МАЛОГО И СРЕДНЕГО ПРЕДПРИНИМАТЕЛЬСТВА» </a:t>
            </a:r>
          </a:p>
        </p:txBody>
      </p:sp>
      <p:pic>
        <p:nvPicPr>
          <p:cNvPr id="8" name="Рисунок 7" descr="http://qrcoder.ru/code/?https%3A%2F%2Frmsp.nalog.ru%2F&amp;4&amp;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965" y="6381328"/>
            <a:ext cx="487500" cy="432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2" descr="https://xn--14-9kcqjffxnf3b.xn--p1ai/wp-content/uploads/2022/07/4f24094a5e1624a0c33f47aa2980d3bf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7" r="19315"/>
          <a:stretch/>
        </p:blipFill>
        <p:spPr bwMode="auto">
          <a:xfrm>
            <a:off x="58161" y="2237337"/>
            <a:ext cx="2021574" cy="1752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392827" y="2060849"/>
            <a:ext cx="4407116" cy="38472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900" b="1" dirty="0">
                <a:solidFill>
                  <a:srgbClr val="0000FF"/>
                </a:solidFill>
              </a:rPr>
              <a:t>Сведения, содержащиеся в реестре: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083179" y="2420888"/>
            <a:ext cx="7628351" cy="33085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v"/>
            </a:pPr>
            <a:r>
              <a:rPr lang="ru-RU" sz="1900" b="1" dirty="0">
                <a:solidFill>
                  <a:srgbClr val="0000FF"/>
                </a:solidFill>
              </a:rPr>
              <a:t>наименование ЮЛ или имя, фамилия и отчество ИП;</a:t>
            </a:r>
          </a:p>
          <a:p>
            <a:pPr marL="285750" lvl="0" indent="-285750">
              <a:buFont typeface="Wingdings" pitchFamily="2" charset="2"/>
              <a:buChar char="v"/>
            </a:pPr>
            <a:r>
              <a:rPr lang="ru-RU" sz="1900" b="1" dirty="0">
                <a:solidFill>
                  <a:srgbClr val="0000FF"/>
                </a:solidFill>
              </a:rPr>
              <a:t>ИНН;</a:t>
            </a:r>
          </a:p>
          <a:p>
            <a:pPr marL="285750" lvl="0" indent="-285750">
              <a:buFont typeface="Wingdings" pitchFamily="2" charset="2"/>
              <a:buChar char="v"/>
            </a:pPr>
            <a:r>
              <a:rPr lang="ru-RU" sz="1900" b="1" dirty="0">
                <a:solidFill>
                  <a:srgbClr val="0000FF"/>
                </a:solidFill>
              </a:rPr>
              <a:t>место нахождения ЮЛ или место проживания ИП;</a:t>
            </a:r>
          </a:p>
          <a:p>
            <a:pPr marL="285750" lvl="0" indent="-285750">
              <a:buFont typeface="Wingdings" pitchFamily="2" charset="2"/>
              <a:buChar char="v"/>
            </a:pPr>
            <a:r>
              <a:rPr lang="ru-RU" sz="1900" b="1" dirty="0">
                <a:solidFill>
                  <a:srgbClr val="0000FF"/>
                </a:solidFill>
              </a:rPr>
              <a:t>дата внесения данных в реестр;</a:t>
            </a:r>
          </a:p>
          <a:p>
            <a:pPr marL="285750" lvl="0" indent="-285750">
              <a:buFont typeface="Wingdings" pitchFamily="2" charset="2"/>
              <a:buChar char="v"/>
            </a:pPr>
            <a:r>
              <a:rPr lang="ru-RU" sz="1900" b="1" dirty="0">
                <a:solidFill>
                  <a:srgbClr val="0000FF"/>
                </a:solidFill>
              </a:rPr>
              <a:t>категория субъекта предпринимательства (среднее или малое предприятие, микропредприятие);</a:t>
            </a:r>
          </a:p>
          <a:p>
            <a:pPr marL="285750" lvl="0" indent="-285750">
              <a:buFont typeface="Wingdings" pitchFamily="2" charset="2"/>
              <a:buChar char="v"/>
            </a:pPr>
            <a:r>
              <a:rPr lang="ru-RU" sz="1900" b="1" dirty="0">
                <a:solidFill>
                  <a:srgbClr val="0000FF"/>
                </a:solidFill>
              </a:rPr>
              <a:t>среднесписочная численность;</a:t>
            </a:r>
          </a:p>
          <a:p>
            <a:pPr marL="285750" lvl="0" indent="-285750">
              <a:buFont typeface="Wingdings" pitchFamily="2" charset="2"/>
              <a:buChar char="v"/>
            </a:pPr>
            <a:r>
              <a:rPr lang="ru-RU" sz="1900" b="1" dirty="0">
                <a:solidFill>
                  <a:srgbClr val="0000FF"/>
                </a:solidFill>
              </a:rPr>
              <a:t>отметка о том, что субъект является вновь зарегистрированным;</a:t>
            </a:r>
          </a:p>
          <a:p>
            <a:pPr marL="285750" lvl="0" indent="-285750">
              <a:buFont typeface="Wingdings" pitchFamily="2" charset="2"/>
              <a:buChar char="v"/>
            </a:pPr>
            <a:r>
              <a:rPr lang="ru-RU" sz="1900" b="1" dirty="0">
                <a:solidFill>
                  <a:srgbClr val="0000FF"/>
                </a:solidFill>
              </a:rPr>
              <a:t>коды ОКВЭД;</a:t>
            </a:r>
          </a:p>
          <a:p>
            <a:pPr marL="285750" lvl="0" indent="-285750">
              <a:buFont typeface="Wingdings" pitchFamily="2" charset="2"/>
              <a:buChar char="v"/>
            </a:pPr>
            <a:r>
              <a:rPr lang="ru-RU" sz="1900" b="1" dirty="0">
                <a:solidFill>
                  <a:srgbClr val="0000FF"/>
                </a:solidFill>
              </a:rPr>
              <a:t>данные об имеющихся лицензиях;</a:t>
            </a:r>
          </a:p>
          <a:p>
            <a:pPr marL="285750" lvl="0" indent="-285750">
              <a:buFont typeface="Wingdings" pitchFamily="2" charset="2"/>
              <a:buChar char="v"/>
            </a:pPr>
            <a:r>
              <a:rPr lang="ru-RU" sz="1900" b="1" dirty="0">
                <a:solidFill>
                  <a:srgbClr val="0000FF"/>
                </a:solidFill>
              </a:rPr>
              <a:t>информация о заключенных государственных контрактах.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7435" y="1268761"/>
            <a:ext cx="9404922" cy="25538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Ведение единого реестра субъектов малого и среднего предпринимательства осуществляется ФНС России с 1 августа 2016.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39/45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9060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906000" cy="1340768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3" name="Рисунок 12"/>
          <p:cNvPicPr/>
          <p:nvPr/>
        </p:nvPicPr>
        <p:blipFill rotWithShape="1">
          <a:blip r:embed="rId2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pic>
        <p:nvPicPr>
          <p:cNvPr id="15" name="Рисунок 14" descr="http://qrcoder.ru/code/?https%3A%2F%2Frmsp.nalog.ru%2F&amp;4&amp;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965" y="6381328"/>
            <a:ext cx="487500" cy="432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Стрелка вправо 2"/>
          <p:cNvSpPr/>
          <p:nvPr/>
        </p:nvSpPr>
        <p:spPr>
          <a:xfrm>
            <a:off x="152612" y="1556793"/>
            <a:ext cx="2521700" cy="720080"/>
          </a:xfrm>
          <a:prstGeom prst="rightArrow">
            <a:avLst/>
          </a:prstGeom>
          <a:solidFill>
            <a:srgbClr val="9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0000FF"/>
                </a:solidFill>
              </a:rPr>
              <a:t>МИКРО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152613" y="2445706"/>
            <a:ext cx="3198355" cy="887007"/>
          </a:xfrm>
          <a:prstGeom prst="rightArrow">
            <a:avLst/>
          </a:prstGeom>
          <a:solidFill>
            <a:srgbClr val="9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0000FF"/>
                </a:solidFill>
              </a:rPr>
              <a:t>МАЛЫЕ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152613" y="3390429"/>
            <a:ext cx="3741635" cy="816974"/>
          </a:xfrm>
          <a:prstGeom prst="rightArrow">
            <a:avLst/>
          </a:prstGeom>
          <a:solidFill>
            <a:srgbClr val="9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0000FF"/>
                </a:solidFill>
              </a:rPr>
              <a:t>СРЕДНИЕ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83573" y="1628800"/>
            <a:ext cx="6630737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q"/>
            </a:pPr>
            <a:r>
              <a:rPr lang="ru-RU" b="1" dirty="0"/>
              <a:t>ЧИСЛЕННОСТЬ – ДО 15 ЧЕЛОВЕК</a:t>
            </a:r>
          </a:p>
          <a:p>
            <a:pPr marL="285750" indent="-285750" algn="ctr">
              <a:buFont typeface="Wingdings" pitchFamily="2" charset="2"/>
              <a:buChar char="q"/>
            </a:pPr>
            <a:r>
              <a:rPr lang="ru-RU" b="1" dirty="0"/>
              <a:t>ДОХОД ЗА ПРЕДЫДУЩИЙ ГОД ДО 120  МЛН.РУБ.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415985" y="2540261"/>
            <a:ext cx="6272508" cy="636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q"/>
            </a:pPr>
            <a:r>
              <a:rPr lang="ru-RU" b="1" dirty="0"/>
              <a:t>ЧИСЛЕННОСТЬ – ДО 100 ЧЕЛОВЕК</a:t>
            </a:r>
          </a:p>
          <a:p>
            <a:pPr marL="285750" indent="-285750" algn="ctr">
              <a:buFont typeface="Wingdings" pitchFamily="2" charset="2"/>
              <a:buChar char="q"/>
            </a:pPr>
            <a:r>
              <a:rPr lang="ru-RU" b="1" dirty="0"/>
              <a:t>ДОХОД ЗА ПРЕДЫДУЩИЙ ГОД ДО 800 МЛН.РУБ.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97686" y="3471259"/>
            <a:ext cx="5616624" cy="655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q"/>
            </a:pPr>
            <a:r>
              <a:rPr lang="ru-RU" b="1" dirty="0"/>
              <a:t>ЧИСЛЕННОСТЬ – от 100  ДО  250 ЧЕЛОВЕК</a:t>
            </a:r>
          </a:p>
          <a:p>
            <a:pPr marL="285750" indent="-285750" algn="ctr">
              <a:buFont typeface="Wingdings" pitchFamily="2" charset="2"/>
              <a:buChar char="q"/>
            </a:pPr>
            <a:r>
              <a:rPr lang="ru-RU" b="1" dirty="0"/>
              <a:t>ДОХОД ЗА ПРЕДЫДУЩИЙ ГОД ДО 2 МЛРД.РУБ.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6463" y="4296356"/>
            <a:ext cx="9710024" cy="71508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Требования для хозяйственных обществ и партнерств: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b="1" dirty="0">
                <a:solidFill>
                  <a:srgbClr val="0000FF"/>
                </a:solidFill>
              </a:rPr>
              <a:t>доля участия РФ, ее субъектов и муниципальных образований, а также фондов, общественных и религиозных объединений не должна превышать 25% от уставного капитала ООО (голосующих акций АО);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b="1" dirty="0">
                <a:solidFill>
                  <a:srgbClr val="0000FF"/>
                </a:solidFill>
              </a:rPr>
              <a:t>доля участия иностранных юридических лиц и (или) юридических лиц, не относящихся к малому или среднему бизнесу, составляет не более 49%.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95977" y="347219"/>
            <a:ext cx="93774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ФНС РОССИИ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Franklin Gothic Demi" panose="020B0703020102020204" pitchFamily="34" charset="0"/>
              </a:rPr>
              <a:t>«ЕДИНЫЙ РЕЕСТР СУБЪЕКТОВ МАЛОГО И СРЕДНЕГО ПРЕДПРИНИМАТЕЛЬСТВА»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115473" y="1052737"/>
            <a:ext cx="6025984" cy="4308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0000FF"/>
                </a:solidFill>
              </a:rPr>
              <a:t>УСЛОВИЯ ДЛЯ ВКЛЮЧЕНИЯ В РЕЕСТР: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40/45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82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1340768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/>
          <p:nvPr/>
        </p:nvPicPr>
        <p:blipFill rotWithShape="1">
          <a:blip r:embed="rId2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34053" y="377997"/>
            <a:ext cx="93774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ФНС РОССИИ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Franklin Gothic Demi" panose="020B0703020102020204" pitchFamily="34" charset="0"/>
              </a:rPr>
              <a:t>«ЕДИНЫЙ РЕЕСТР СУБЪЕКТОВ МАЛОГО И СРЕДНЕГО ПРЕДПРИНИМАТЕЛЬСТВА» </a:t>
            </a:r>
          </a:p>
        </p:txBody>
      </p:sp>
      <p:pic>
        <p:nvPicPr>
          <p:cNvPr id="16" name="Рисунок 15" descr="http://qrcoder.ru/code/?https%3A%2F%2Frmsp.nalog.ru%2F&amp;4&amp;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965" y="6381328"/>
            <a:ext cx="487500" cy="432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6" t="14794" r="37079" b="50303"/>
          <a:stretch/>
        </p:blipFill>
        <p:spPr bwMode="auto">
          <a:xfrm>
            <a:off x="261158" y="1988840"/>
            <a:ext cx="9377477" cy="3970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7" t="31063" r="60021" b="60859"/>
          <a:stretch/>
        </p:blipFill>
        <p:spPr bwMode="auto">
          <a:xfrm>
            <a:off x="24882" y="1077129"/>
            <a:ext cx="4546759" cy="911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14" t="9314" r="1487" b="70051"/>
          <a:stretch/>
        </p:blipFill>
        <p:spPr bwMode="auto">
          <a:xfrm>
            <a:off x="5967113" y="1064027"/>
            <a:ext cx="3938887" cy="1223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636225"/>
              </p:ext>
            </p:extLst>
          </p:nvPr>
        </p:nvGraphicFramePr>
        <p:xfrm>
          <a:off x="6503713" y="3429000"/>
          <a:ext cx="3194685" cy="19629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985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48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Всего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295" marR="742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20 268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295" marR="74295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ЮЛ Микро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295" marR="742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6 129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295" marR="74295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ЮЛ Малое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295" marR="742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664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295" marR="74295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ЮЛ Среднее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295" marR="742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295" marR="74295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ИП Микро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295" marR="742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13 333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295" marR="74295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ИП Малое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295" marR="742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295" marR="74295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ИП Среднее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295" marR="742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295" marR="74295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19" t="16010" r="1486" b="77352"/>
          <a:stretch/>
        </p:blipFill>
        <p:spPr bwMode="auto">
          <a:xfrm>
            <a:off x="6628329" y="2912613"/>
            <a:ext cx="2664461" cy="484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41/45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7775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1340768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/>
          <p:nvPr/>
        </p:nvPicPr>
        <p:blipFill rotWithShape="1">
          <a:blip r:embed="rId2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34053" y="377997"/>
            <a:ext cx="93774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ФНС РОССИИ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Franklin Gothic Demi" panose="020B0703020102020204" pitchFamily="34" charset="0"/>
              </a:rPr>
              <a:t>«ЕДИНЫЙ РЕЕСТР СУБЪЕКТОВ МАЛОГО И СРЕДНЕГО ПРЕДПРИНИМАТЕЛЬСТВА» </a:t>
            </a:r>
          </a:p>
        </p:txBody>
      </p:sp>
      <p:pic>
        <p:nvPicPr>
          <p:cNvPr id="16" name="Рисунок 15" descr="http://qrcoder.ru/code/?https%3A%2F%2Frmsp.nalog.ru%2F&amp;4&amp;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965" y="6381328"/>
            <a:ext cx="487500" cy="432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Picture 1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5" t="9485" r="12148" b="24068"/>
          <a:stretch/>
        </p:blipFill>
        <p:spPr bwMode="auto">
          <a:xfrm>
            <a:off x="102477" y="1332004"/>
            <a:ext cx="9613661" cy="4481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Graphic 37" descr="Checkmark with solid fill">
            <a:extLst>
              <a:ext uri="{FF2B5EF4-FFF2-40B4-BE49-F238E27FC236}">
                <a16:creationId xmlns="" xmlns:a16="http://schemas.microsoft.com/office/drawing/2014/main" id="{B303B8A8-FB92-4283-4A6C-6ECD739FD1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04182" y="4558742"/>
            <a:ext cx="414295" cy="3824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42/45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2327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1340768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/>
          <p:nvPr/>
        </p:nvPicPr>
        <p:blipFill rotWithShape="1">
          <a:blip r:embed="rId2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34053" y="377997"/>
            <a:ext cx="93774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ФНС РОССИИ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Franklin Gothic Demi" panose="020B0703020102020204" pitchFamily="34" charset="0"/>
              </a:rPr>
              <a:t>«ЕДИНЫЙ РЕЕСТР СУБЪЕКТОВ МАЛОГО И СРЕДНЕГО ПРЕДПРИНИМАТЕЛЬСТВА» </a:t>
            </a:r>
          </a:p>
        </p:txBody>
      </p:sp>
      <p:pic>
        <p:nvPicPr>
          <p:cNvPr id="16" name="Рисунок 15" descr="http://qrcoder.ru/code/?https%3A%2F%2Frmsp.nalog.ru%2F&amp;4&amp;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965" y="6381328"/>
            <a:ext cx="487500" cy="432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1" t="10143" r="11532" b="10471"/>
          <a:stretch/>
        </p:blipFill>
        <p:spPr bwMode="auto">
          <a:xfrm>
            <a:off x="198451" y="1024328"/>
            <a:ext cx="9435070" cy="52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2674312" y="2996952"/>
            <a:ext cx="1929495" cy="2304256"/>
          </a:xfrm>
          <a:prstGeom prst="straightConnector1">
            <a:avLst/>
          </a:prstGeom>
          <a:ln w="539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1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7" t="19134" r="11532" b="6305"/>
          <a:stretch/>
        </p:blipFill>
        <p:spPr bwMode="auto">
          <a:xfrm>
            <a:off x="4603807" y="2420888"/>
            <a:ext cx="4814896" cy="3740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1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94" t="23958" r="13628" b="43367"/>
          <a:stretch/>
        </p:blipFill>
        <p:spPr bwMode="auto">
          <a:xfrm>
            <a:off x="4603807" y="964449"/>
            <a:ext cx="4810830" cy="1499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43/45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7389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0" y="0"/>
            <a:ext cx="9906000" cy="6309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1340768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/>
          <p:nvPr/>
        </p:nvPicPr>
        <p:blipFill rotWithShape="1">
          <a:blip r:embed="rId2"/>
          <a:srcRect l="3554" t="22862" r="1608" b="73829"/>
          <a:stretch/>
        </p:blipFill>
        <p:spPr bwMode="auto">
          <a:xfrm>
            <a:off x="-6208" y="6309320"/>
            <a:ext cx="9912208" cy="548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334054" y="6381329"/>
            <a:ext cx="2340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</a:t>
            </a:r>
          </a:p>
          <a:p>
            <a:pPr algn="ctr"/>
            <a:r>
              <a:rPr lang="ru-RU" sz="1200" b="1" dirty="0">
                <a:solidFill>
                  <a:prstClr val="white">
                    <a:lumMod val="85000"/>
                  </a:prst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Новгородской области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34053" y="377997"/>
            <a:ext cx="93774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Franklin Gothic Demi" panose="020B0703020102020204" pitchFamily="34" charset="0"/>
              </a:rPr>
              <a:t>СЕРВИС ФНС РОССИИ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Franklin Gothic Demi" panose="020B0703020102020204" pitchFamily="34" charset="0"/>
              </a:rPr>
              <a:t>«ЕДИНЫЙ РЕЕСТР СУБЪЕКТОВ МАЛОГО И СРЕДНЕГО ПРЕДПРИНИМАТЕЛЬСТВА» </a:t>
            </a:r>
          </a:p>
        </p:txBody>
      </p:sp>
      <p:pic>
        <p:nvPicPr>
          <p:cNvPr id="16" name="Рисунок 15" descr="http://qrcoder.ru/code/?https%3A%2F%2Frmsp.nalog.ru%2F&amp;4&amp;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965" y="6381328"/>
            <a:ext cx="487500" cy="432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1" t="16164" r="12637" b="20021"/>
          <a:stretch/>
        </p:blipFill>
        <p:spPr bwMode="auto">
          <a:xfrm>
            <a:off x="324142" y="1472366"/>
            <a:ext cx="9387388" cy="4334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5" t="43467" r="13875" b="48278"/>
          <a:stretch/>
        </p:blipFill>
        <p:spPr bwMode="auto">
          <a:xfrm>
            <a:off x="334054" y="991518"/>
            <a:ext cx="9377476" cy="480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300706" y="980728"/>
            <a:ext cx="2028225" cy="4808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Graphic 37" descr="Checkmark with solid fill">
            <a:extLst>
              <a:ext uri="{FF2B5EF4-FFF2-40B4-BE49-F238E27FC236}">
                <a16:creationId xmlns="" xmlns:a16="http://schemas.microsoft.com/office/drawing/2014/main" id="{B303B8A8-FB92-4283-4A6C-6ECD739FD1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98627" y="1487708"/>
            <a:ext cx="414295" cy="382426"/>
          </a:xfrm>
          <a:prstGeom prst="rect">
            <a:avLst/>
          </a:prstGeom>
        </p:spPr>
      </p:pic>
      <p:pic>
        <p:nvPicPr>
          <p:cNvPr id="18" name="Graphic 37" descr="Checkmark with solid fill">
            <a:extLst>
              <a:ext uri="{FF2B5EF4-FFF2-40B4-BE49-F238E27FC236}">
                <a16:creationId xmlns="" xmlns:a16="http://schemas.microsoft.com/office/drawing/2014/main" id="{B303B8A8-FB92-4283-4A6C-6ECD739FD1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12922" y="2460583"/>
            <a:ext cx="414295" cy="382426"/>
          </a:xfrm>
          <a:prstGeom prst="rect">
            <a:avLst/>
          </a:prstGeom>
        </p:spPr>
      </p:pic>
      <p:pic>
        <p:nvPicPr>
          <p:cNvPr id="19" name="Graphic 37" descr="Checkmark with solid fill">
            <a:extLst>
              <a:ext uri="{FF2B5EF4-FFF2-40B4-BE49-F238E27FC236}">
                <a16:creationId xmlns="" xmlns:a16="http://schemas.microsoft.com/office/drawing/2014/main" id="{B303B8A8-FB92-4283-4A6C-6ECD739FD1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21783" y="1754956"/>
            <a:ext cx="414295" cy="382426"/>
          </a:xfrm>
          <a:prstGeom prst="rect">
            <a:avLst/>
          </a:prstGeom>
        </p:spPr>
      </p:pic>
      <p:pic>
        <p:nvPicPr>
          <p:cNvPr id="22" name="Graphic 37" descr="Checkmark with solid fill">
            <a:extLst>
              <a:ext uri="{FF2B5EF4-FFF2-40B4-BE49-F238E27FC236}">
                <a16:creationId xmlns="" xmlns:a16="http://schemas.microsoft.com/office/drawing/2014/main" id="{B303B8A8-FB92-4283-4A6C-6ECD739FD1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40966" y="4575291"/>
            <a:ext cx="207147" cy="191213"/>
          </a:xfrm>
          <a:prstGeom prst="rect">
            <a:avLst/>
          </a:prstGeom>
        </p:spPr>
      </p:pic>
      <p:pic>
        <p:nvPicPr>
          <p:cNvPr id="26" name="Picture 18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6" t="26125" r="73098" b="70124"/>
          <a:stretch/>
        </p:blipFill>
        <p:spPr bwMode="auto">
          <a:xfrm>
            <a:off x="4591570" y="5834543"/>
            <a:ext cx="2267215" cy="449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18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4" t="35956" r="63184" b="60561"/>
          <a:stretch/>
        </p:blipFill>
        <p:spPr bwMode="auto">
          <a:xfrm>
            <a:off x="272480" y="5825008"/>
            <a:ext cx="4301774" cy="419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18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6" t="16232" r="71472" b="80017"/>
          <a:stretch/>
        </p:blipFill>
        <p:spPr bwMode="auto">
          <a:xfrm>
            <a:off x="6825208" y="5856131"/>
            <a:ext cx="2841932" cy="45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Graphic 37" descr="Checkmark with solid fill">
            <a:extLst>
              <a:ext uri="{FF2B5EF4-FFF2-40B4-BE49-F238E27FC236}">
                <a16:creationId xmlns="" xmlns:a16="http://schemas.microsoft.com/office/drawing/2014/main" id="{B303B8A8-FB92-4283-4A6C-6ECD739FD1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6208" y="5926894"/>
            <a:ext cx="414295" cy="382426"/>
          </a:xfrm>
          <a:prstGeom prst="rect">
            <a:avLst/>
          </a:prstGeom>
        </p:spPr>
      </p:pic>
      <p:pic>
        <p:nvPicPr>
          <p:cNvPr id="32" name="Graphic 37" descr="Checkmark with solid fill">
            <a:extLst>
              <a:ext uri="{FF2B5EF4-FFF2-40B4-BE49-F238E27FC236}">
                <a16:creationId xmlns="" xmlns:a16="http://schemas.microsoft.com/office/drawing/2014/main" id="{B303B8A8-FB92-4283-4A6C-6ECD739FD1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70420" y="5926894"/>
            <a:ext cx="414295" cy="382426"/>
          </a:xfrm>
          <a:prstGeom prst="rect">
            <a:avLst/>
          </a:prstGeom>
        </p:spPr>
      </p:pic>
      <p:pic>
        <p:nvPicPr>
          <p:cNvPr id="33" name="Graphic 37" descr="Checkmark with solid fill">
            <a:extLst>
              <a:ext uri="{FF2B5EF4-FFF2-40B4-BE49-F238E27FC236}">
                <a16:creationId xmlns="" xmlns:a16="http://schemas.microsoft.com/office/drawing/2014/main" id="{B303B8A8-FB92-4283-4A6C-6ECD739FD1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98705" y="5926894"/>
            <a:ext cx="414295" cy="382426"/>
          </a:xfrm>
          <a:prstGeom prst="rect">
            <a:avLst/>
          </a:prstGeom>
        </p:spPr>
      </p:pic>
      <p:pic>
        <p:nvPicPr>
          <p:cNvPr id="34" name="Graphic 37" descr="Checkmark with solid fill">
            <a:extLst>
              <a:ext uri="{FF2B5EF4-FFF2-40B4-BE49-F238E27FC236}">
                <a16:creationId xmlns="" xmlns:a16="http://schemas.microsoft.com/office/drawing/2014/main" id="{B303B8A8-FB92-4283-4A6C-6ECD739FD1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65914" y="4837925"/>
            <a:ext cx="207147" cy="191213"/>
          </a:xfrm>
          <a:prstGeom prst="rect">
            <a:avLst/>
          </a:prstGeom>
        </p:spPr>
      </p:pic>
      <p:pic>
        <p:nvPicPr>
          <p:cNvPr id="35" name="Graphic 37" descr="Checkmark with solid fill">
            <a:extLst>
              <a:ext uri="{FF2B5EF4-FFF2-40B4-BE49-F238E27FC236}">
                <a16:creationId xmlns="" xmlns:a16="http://schemas.microsoft.com/office/drawing/2014/main" id="{B303B8A8-FB92-4283-4A6C-6ECD739FD1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29312" y="5157193"/>
            <a:ext cx="207147" cy="191213"/>
          </a:xfrm>
          <a:prstGeom prst="rect">
            <a:avLst/>
          </a:prstGeom>
        </p:spPr>
      </p:pic>
      <p:pic>
        <p:nvPicPr>
          <p:cNvPr id="36" name="Graphic 37" descr="Checkmark with solid fill">
            <a:extLst>
              <a:ext uri="{FF2B5EF4-FFF2-40B4-BE49-F238E27FC236}">
                <a16:creationId xmlns="" xmlns:a16="http://schemas.microsoft.com/office/drawing/2014/main" id="{B303B8A8-FB92-4283-4A6C-6ECD739FD1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44222" y="5445225"/>
            <a:ext cx="207147" cy="19121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44/45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8516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A37A2AA1-C503-4230-8B64-3F247BE32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313" y="-38418"/>
            <a:ext cx="9906000" cy="6896418"/>
          </a:xfrm>
          <a:prstGeom prst="rect">
            <a:avLst/>
          </a:prstGeom>
          <a:gradFill rotWithShape="0">
            <a:gsLst>
              <a:gs pos="0">
                <a:srgbClr val="CCE1FF">
                  <a:gamma/>
                  <a:tint val="20000"/>
                  <a:invGamma/>
                </a:srgbClr>
              </a:gs>
              <a:gs pos="100000">
                <a:srgbClr val="CCE1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2E2BB4A-2770-486A-8749-5807D12246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38" y="0"/>
            <a:ext cx="5572125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71CAC7C-70D8-44A7-8737-9535969A9985}"/>
              </a:ext>
            </a:extLst>
          </p:cNvPr>
          <p:cNvSpPr txBox="1"/>
          <p:nvPr/>
        </p:nvSpPr>
        <p:spPr>
          <a:xfrm>
            <a:off x="9091640" y="6562734"/>
            <a:ext cx="938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45/45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6299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|0.9|0.6|0.6|0.5|0.6|0.5|0.7|0.6|0.8|0.6|0.8|0.6|0.7|0.5|0.8|0.6|0.7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|0.9|0.6|0.6|0.5|0.6|0.5|0.7|0.6|0.8|0.6|0.8|0.6|0.7|0.5|0.8|0.6|0.7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|0.9|0.6|0.6|0.5|0.6|0.5|0.7|0.6|0.8|0.6|0.8|0.6|0.7|0.5|0.8|0.6|0.7|0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|0.9|0.6|0.6|0.5|0.6|0.5|0.7|0.6|0.8|0.6|0.8|0.6|0.7|0.5|0.8|0.6|0.7|0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1506</TotalTime>
  <Words>1292</Words>
  <Application>Microsoft Office PowerPoint</Application>
  <PresentationFormat>Лист A4 (210x297 мм)</PresentationFormat>
  <Paragraphs>353</Paragraphs>
  <Slides>45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45</vt:i4>
      </vt:variant>
    </vt:vector>
  </HeadingPairs>
  <TitlesOfParts>
    <vt:vector size="49" baseType="lpstr">
      <vt:lpstr>Office Theme</vt:lpstr>
      <vt:lpstr>1_Office Theme</vt:lpstr>
      <vt:lpstr>2_Office Theme</vt:lpstr>
      <vt:lpstr>3_Office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ЦИФРОВАЯ ЭКОСИСТЕМА ФНС РОССИИ</dc:title>
  <dc:creator>iNternet_kab_209</dc:creator>
  <cp:lastModifiedBy>Федорова Юлия Николаевна</cp:lastModifiedBy>
  <cp:revision>101</cp:revision>
  <cp:lastPrinted>2023-01-26T12:53:58Z</cp:lastPrinted>
  <dcterms:created xsi:type="dcterms:W3CDTF">2023-01-26T11:22:40Z</dcterms:created>
  <dcterms:modified xsi:type="dcterms:W3CDTF">2023-04-20T06:52:53Z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2022-01-21T00:00:00Z</vt:filetime>
  </property>
  <property fmtid="{D5CDD505-2E9C-101B-9397-08002B2CF9AE}" pid="3" name="Creator">
    <vt:lpwstr>Adobe InDesign 17.0 (Windows)</vt:lpwstr>
  </property>
  <property fmtid="{D5CDD505-2E9C-101B-9397-08002B2CF9AE}" pid="4" name="LastSaved">
    <vt:filetime>2023-01-26T00:00:00Z</vt:filetime>
  </property>
</Properties>
</file>