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0" r:id="rId3"/>
  </p:sldIdLst>
  <p:sldSz cx="9906000" cy="6858000" type="A4"/>
  <p:notesSz cx="6805613" cy="9944100"/>
  <p:defaultTextStyle>
    <a:defPPr>
      <a:defRPr lang="ru-RU"/>
    </a:defPPr>
    <a:lvl1pPr marL="0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019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038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057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076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5096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8115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1134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4153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206"/>
    <a:srgbClr val="4B5320"/>
    <a:srgbClr val="003399"/>
    <a:srgbClr val="000000"/>
    <a:srgbClr val="0000FF"/>
    <a:srgbClr val="D4D6AE"/>
    <a:srgbClr val="00CC00"/>
    <a:srgbClr val="818200"/>
    <a:srgbClr val="00FF00"/>
    <a:srgbClr val="3E4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>
      <p:cViewPr varScale="1">
        <p:scale>
          <a:sx n="114" d="100"/>
          <a:sy n="114" d="100"/>
        </p:scale>
        <p:origin x="1434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F789D50F-7DFD-431B-A45D-21C9E18BA8FB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6125"/>
            <a:ext cx="53863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1" tIns="45930" rIns="91861" bIns="4593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6"/>
          </a:xfrm>
          <a:prstGeom prst="rect">
            <a:avLst/>
          </a:prstGeom>
        </p:spPr>
        <p:txBody>
          <a:bodyPr vert="horz" lIns="91861" tIns="45930" rIns="91861" bIns="4593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FCE9DEF7-FB09-4C3D-9239-99D730ADB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3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3019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46038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19057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92076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65096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38115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11134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84153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9DEF7-FB09-4C3D-9239-99D730ADB60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93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9DEF7-FB09-4C3D-9239-99D730ADB60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3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1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0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0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50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8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11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41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1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19" indent="0">
              <a:buNone/>
              <a:defRPr sz="2100" b="1"/>
            </a:lvl2pPr>
            <a:lvl3pPr marL="946038" indent="0">
              <a:buNone/>
              <a:defRPr sz="1900" b="1"/>
            </a:lvl3pPr>
            <a:lvl4pPr marL="1419057" indent="0">
              <a:buNone/>
              <a:defRPr sz="1700" b="1"/>
            </a:lvl4pPr>
            <a:lvl5pPr marL="1892076" indent="0">
              <a:buNone/>
              <a:defRPr sz="1700" b="1"/>
            </a:lvl5pPr>
            <a:lvl6pPr marL="2365096" indent="0">
              <a:buNone/>
              <a:defRPr sz="1700" b="1"/>
            </a:lvl6pPr>
            <a:lvl7pPr marL="2838115" indent="0">
              <a:buNone/>
              <a:defRPr sz="1700" b="1"/>
            </a:lvl7pPr>
            <a:lvl8pPr marL="3311134" indent="0">
              <a:buNone/>
              <a:defRPr sz="1700" b="1"/>
            </a:lvl8pPr>
            <a:lvl9pPr marL="3784153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19" indent="0">
              <a:buNone/>
              <a:defRPr sz="2100" b="1"/>
            </a:lvl2pPr>
            <a:lvl3pPr marL="946038" indent="0">
              <a:buNone/>
              <a:defRPr sz="1900" b="1"/>
            </a:lvl3pPr>
            <a:lvl4pPr marL="1419057" indent="0">
              <a:buNone/>
              <a:defRPr sz="1700" b="1"/>
            </a:lvl4pPr>
            <a:lvl5pPr marL="1892076" indent="0">
              <a:buNone/>
              <a:defRPr sz="1700" b="1"/>
            </a:lvl5pPr>
            <a:lvl6pPr marL="2365096" indent="0">
              <a:buNone/>
              <a:defRPr sz="1700" b="1"/>
            </a:lvl6pPr>
            <a:lvl7pPr marL="2838115" indent="0">
              <a:buNone/>
              <a:defRPr sz="1700" b="1"/>
            </a:lvl7pPr>
            <a:lvl8pPr marL="3311134" indent="0">
              <a:buNone/>
              <a:defRPr sz="1700" b="1"/>
            </a:lvl8pPr>
            <a:lvl9pPr marL="3784153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73019" indent="0">
              <a:buNone/>
              <a:defRPr sz="1200"/>
            </a:lvl2pPr>
            <a:lvl3pPr marL="946038" indent="0">
              <a:buNone/>
              <a:defRPr sz="1000"/>
            </a:lvl3pPr>
            <a:lvl4pPr marL="1419057" indent="0">
              <a:buNone/>
              <a:defRPr sz="900"/>
            </a:lvl4pPr>
            <a:lvl5pPr marL="1892076" indent="0">
              <a:buNone/>
              <a:defRPr sz="900"/>
            </a:lvl5pPr>
            <a:lvl6pPr marL="2365096" indent="0">
              <a:buNone/>
              <a:defRPr sz="900"/>
            </a:lvl6pPr>
            <a:lvl7pPr marL="2838115" indent="0">
              <a:buNone/>
              <a:defRPr sz="900"/>
            </a:lvl7pPr>
            <a:lvl8pPr marL="3311134" indent="0">
              <a:buNone/>
              <a:defRPr sz="900"/>
            </a:lvl8pPr>
            <a:lvl9pPr marL="378415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6" y="4800601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73019" indent="0">
              <a:buNone/>
              <a:defRPr sz="2900"/>
            </a:lvl2pPr>
            <a:lvl3pPr marL="946038" indent="0">
              <a:buNone/>
              <a:defRPr sz="2500"/>
            </a:lvl3pPr>
            <a:lvl4pPr marL="1419057" indent="0">
              <a:buNone/>
              <a:defRPr sz="2100"/>
            </a:lvl4pPr>
            <a:lvl5pPr marL="1892076" indent="0">
              <a:buNone/>
              <a:defRPr sz="2100"/>
            </a:lvl5pPr>
            <a:lvl6pPr marL="2365096" indent="0">
              <a:buNone/>
              <a:defRPr sz="2100"/>
            </a:lvl6pPr>
            <a:lvl7pPr marL="2838115" indent="0">
              <a:buNone/>
              <a:defRPr sz="2100"/>
            </a:lvl7pPr>
            <a:lvl8pPr marL="3311134" indent="0">
              <a:buNone/>
              <a:defRPr sz="2100"/>
            </a:lvl8pPr>
            <a:lvl9pPr marL="3784153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6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73019" indent="0">
              <a:buNone/>
              <a:defRPr sz="1200"/>
            </a:lvl2pPr>
            <a:lvl3pPr marL="946038" indent="0">
              <a:buNone/>
              <a:defRPr sz="1000"/>
            </a:lvl3pPr>
            <a:lvl4pPr marL="1419057" indent="0">
              <a:buNone/>
              <a:defRPr sz="900"/>
            </a:lvl4pPr>
            <a:lvl5pPr marL="1892076" indent="0">
              <a:buNone/>
              <a:defRPr sz="900"/>
            </a:lvl5pPr>
            <a:lvl6pPr marL="2365096" indent="0">
              <a:buNone/>
              <a:defRPr sz="900"/>
            </a:lvl6pPr>
            <a:lvl7pPr marL="2838115" indent="0">
              <a:buNone/>
              <a:defRPr sz="900"/>
            </a:lvl7pPr>
            <a:lvl8pPr marL="3311134" indent="0">
              <a:buNone/>
              <a:defRPr sz="900"/>
            </a:lvl8pPr>
            <a:lvl9pPr marL="378415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1" cy="1143000"/>
          </a:xfrm>
          <a:prstGeom prst="rect">
            <a:avLst/>
          </a:prstGeom>
        </p:spPr>
        <p:txBody>
          <a:bodyPr vert="horz" lIns="94604" tIns="47302" rIns="94604" bIns="4730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1" cy="4525963"/>
          </a:xfrm>
          <a:prstGeom prst="rect">
            <a:avLst/>
          </a:prstGeom>
        </p:spPr>
        <p:txBody>
          <a:bodyPr vert="horz" lIns="94604" tIns="47302" rIns="94604" bIns="4730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1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1"/>
            <a:ext cx="3136900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1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6038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764" indent="-354764" algn="l" defTabSz="946038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656" indent="-295637" algn="l" defTabSz="946038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2548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5567" indent="-236510" algn="l" defTabSz="94603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8586" indent="-236510" algn="l" defTabSz="946038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1605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4624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7643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0663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019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038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057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076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5096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8115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1134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4153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6.jpe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МОЛОМИН\МОЛОМИН\СВО Брошура\Исходники в брошуру (2020)\Исходники в брошюру 1\картинки\Заставка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  <a14:imgEffect>
                      <a14:brightnessContrast bright="2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86"/>
            <a:ext cx="9864526" cy="685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Прямоугольник 73"/>
          <p:cNvSpPr/>
          <p:nvPr/>
        </p:nvSpPr>
        <p:spPr>
          <a:xfrm>
            <a:off x="3394987" y="836712"/>
            <a:ext cx="3144710" cy="724783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36367" y="806407"/>
            <a:ext cx="3210965" cy="695267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20217" y="26734"/>
            <a:ext cx="3237135" cy="724242"/>
            <a:chOff x="-16336" y="26734"/>
            <a:chExt cx="3273688" cy="724242"/>
          </a:xfrm>
        </p:grpSpPr>
        <p:pic>
          <p:nvPicPr>
            <p:cNvPr id="50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270382" y="-1229434"/>
              <a:ext cx="706562" cy="32473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1" name="Половина рамки 50"/>
            <p:cNvSpPr/>
            <p:nvPr/>
          </p:nvSpPr>
          <p:spPr>
            <a:xfrm>
              <a:off x="-16336" y="26734"/>
              <a:ext cx="349748" cy="320624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2" name="Половина рамки 51"/>
            <p:cNvSpPr/>
            <p:nvPr/>
          </p:nvSpPr>
          <p:spPr>
            <a:xfrm rot="10800000">
              <a:off x="2907604" y="430352"/>
              <a:ext cx="349748" cy="320624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4849" y="2290"/>
            <a:ext cx="2318262" cy="797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ДЛЯ ПОСТУПЛЕНИЯ </a:t>
            </a:r>
          </a:p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НА ВОЕННУЮ СЛУЖБУ </a:t>
            </a:r>
          </a:p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ПО КОНТРАКТУ</a:t>
            </a:r>
            <a:endParaRPr lang="ru-RU" sz="1400" b="1" dirty="0">
              <a:solidFill>
                <a:schemeClr val="bg1"/>
              </a:solidFill>
              <a:latin typeface="+mj-lt"/>
              <a:cs typeface="Miriam Fixed" panose="020B0509050101010101" pitchFamily="49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3994" y="779110"/>
            <a:ext cx="29690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Minion Pro Cond" pitchFamily="18" charset="0"/>
                <a:cs typeface="Miriam Fixed" panose="020B0509050101010101" pitchFamily="49" charset="-79"/>
              </a:rPr>
              <a:t>ОБРАТИТЬСЯ </a:t>
            </a:r>
          </a:p>
          <a:p>
            <a:pPr algn="ctr"/>
            <a: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anose="020B0509050101010101" pitchFamily="49" charset="-79"/>
              </a:rPr>
              <a:t>С ЗАЯВЛЕНИЕМ (ПОДАТЬ ЗАЯВКУ) </a:t>
            </a:r>
            <a:b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anose="020B0509050101010101" pitchFamily="49" charset="-79"/>
              </a:rPr>
            </a:br>
            <a: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anose="020B0509050101010101" pitchFamily="49" charset="-79"/>
              </a:rPr>
              <a:t>ВАРИАНТЫ:</a:t>
            </a:r>
            <a:endParaRPr lang="ru-RU" sz="1400" dirty="0">
              <a:latin typeface="Minion Pro Cond" pitchFamily="18" charset="0"/>
              <a:cs typeface="Miriam Fixed" panose="020B0509050101010101" pitchFamily="49" charset="-79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53793" y="1608980"/>
            <a:ext cx="3301126" cy="2840958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5405" y="1569981"/>
            <a:ext cx="3003379" cy="738664"/>
            <a:chOff x="-85071" y="1569981"/>
            <a:chExt cx="3003379" cy="738664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17888" y="1569981"/>
              <a:ext cx="270042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FF0000"/>
                </a:buClr>
              </a:pPr>
              <a:r>
                <a:rPr lang="ru-RU" sz="1400" b="1" spc="-40" dirty="0">
                  <a:cs typeface="Miriam Fixed" panose="020B0509050101010101" pitchFamily="49" charset="-79"/>
                </a:rPr>
                <a:t>лично, почтовым отправлением,  по телефону </a:t>
              </a:r>
              <a:r>
                <a:rPr lang="ru-RU" sz="1400" spc="-40" dirty="0">
                  <a:cs typeface="Miriam Fixed" panose="020B0509050101010101" pitchFamily="49" charset="-79"/>
                </a:rPr>
                <a:t>в пункт отбора </a:t>
              </a:r>
              <a:br>
                <a:rPr lang="ru-RU" sz="1400" spc="-40" dirty="0">
                  <a:cs typeface="Miriam Fixed" panose="020B0509050101010101" pitchFamily="49" charset="-79"/>
                </a:rPr>
              </a:br>
              <a:r>
                <a:rPr lang="ru-RU" sz="1400" spc="-40" dirty="0">
                  <a:cs typeface="Miriam Fixed" panose="020B0509050101010101" pitchFamily="49" charset="-79"/>
                </a:rPr>
                <a:t>или военный комиссариат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5071" y="158581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" name="Группа 3"/>
          <p:cNvGrpSpPr/>
          <p:nvPr/>
        </p:nvGrpSpPr>
        <p:grpSpPr>
          <a:xfrm>
            <a:off x="-10373" y="2348880"/>
            <a:ext cx="3019157" cy="738664"/>
            <a:chOff x="-88839" y="2463537"/>
            <a:chExt cx="3019157" cy="73866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92230" y="2463537"/>
              <a:ext cx="27380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400" dirty="0" smtClean="0">
                  <a:cs typeface="Miriam Fixed" panose="020B0509050101010101" pitchFamily="49" charset="-79"/>
                </a:rPr>
                <a:t>в </a:t>
              </a:r>
              <a:r>
                <a:rPr lang="ru-RU" sz="1400" b="1" dirty="0" smtClean="0">
                  <a:cs typeface="Miriam Fixed" panose="020B0509050101010101" pitchFamily="49" charset="-79"/>
                </a:rPr>
                <a:t>личном кабинете </a:t>
              </a:r>
              <a:r>
                <a:rPr lang="ru-RU" sz="1400" dirty="0">
                  <a:cs typeface="Miriam Fixed" panose="020B0509050101010101" pitchFamily="49" charset="-79"/>
                </a:rPr>
                <a:t>гражданина на </a:t>
              </a:r>
              <a:r>
                <a:rPr lang="ru-RU" sz="1400" dirty="0" smtClean="0">
                  <a:cs typeface="Miriam Fixed" panose="020B0509050101010101" pitchFamily="49" charset="-79"/>
                </a:rPr>
                <a:t>сайте </a:t>
              </a:r>
              <a:r>
                <a:rPr lang="ru-RU" sz="1400" dirty="0">
                  <a:cs typeface="Miriam Fixed" panose="020B0509050101010101" pitchFamily="49" charset="-79"/>
                </a:rPr>
                <a:t>Минобороны России</a:t>
              </a:r>
            </a:p>
            <a:p>
              <a:pPr algn="ctr"/>
              <a:r>
                <a:rPr lang="ru-RU" sz="1400" b="1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службапоконтракту.рф</a:t>
              </a:r>
              <a:endParaRPr lang="ru-RU" sz="1400" b="1" dirty="0">
                <a:cs typeface="Miriam Fixed" panose="020B0509050101010101" pitchFamily="49" charset="-79"/>
              </a:endParaRP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8839" y="252951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5" name="Группа 4"/>
          <p:cNvGrpSpPr/>
          <p:nvPr/>
        </p:nvGrpSpPr>
        <p:grpSpPr>
          <a:xfrm>
            <a:off x="0" y="3212981"/>
            <a:ext cx="2995792" cy="1169551"/>
            <a:chOff x="-86567" y="3496943"/>
            <a:chExt cx="2995792" cy="1169551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07990" y="3496943"/>
              <a:ext cx="270123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400" spc="-40" dirty="0">
                  <a:cs typeface="Miriam Fixed" panose="020B0509050101010101" pitchFamily="49" charset="-79"/>
                </a:rPr>
                <a:t>через </a:t>
              </a:r>
              <a:r>
                <a:rPr lang="ru-RU" sz="1400" b="1" spc="-40" dirty="0">
                  <a:cs typeface="Miriam Fixed" panose="020B0509050101010101" pitchFamily="49" charset="-79"/>
                </a:rPr>
                <a:t>электронный сервис </a:t>
              </a:r>
              <a:r>
                <a:rPr lang="ru-RU" sz="1400" spc="-40" dirty="0">
                  <a:cs typeface="Miriam Fixed" panose="020B0509050101010101" pitchFamily="49" charset="-79"/>
                </a:rPr>
                <a:t/>
              </a:r>
              <a:br>
                <a:rPr lang="ru-RU" sz="1400" spc="-40" dirty="0">
                  <a:cs typeface="Miriam Fixed" panose="020B0509050101010101" pitchFamily="49" charset="-79"/>
                </a:rPr>
              </a:br>
              <a:r>
                <a:rPr lang="ru-RU" sz="1400" spc="-40" dirty="0">
                  <a:cs typeface="Miriam Fixed" panose="020B0509050101010101" pitchFamily="49" charset="-79"/>
                </a:rPr>
                <a:t>«Стать добровольцем или контрактником» на </a:t>
              </a:r>
              <a:r>
                <a:rPr lang="ru-RU" sz="1400" b="1" spc="-40" dirty="0" smtClean="0">
                  <a:cs typeface="Miriam Fixed" panose="020B0509050101010101" pitchFamily="49" charset="-79"/>
                </a:rPr>
                <a:t>едином портале </a:t>
              </a:r>
              <a:r>
                <a:rPr lang="ru-RU" sz="1400" b="1" spc="-40" dirty="0">
                  <a:cs typeface="Miriam Fixed" panose="020B0509050101010101" pitchFamily="49" charset="-79"/>
                </a:rPr>
                <a:t>государственных услуг </a:t>
              </a:r>
            </a:p>
            <a:p>
              <a:pPr algn="ctr"/>
              <a:r>
                <a:rPr lang="ru-RU" sz="1400" b="1" spc="-40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госуслуги.рф</a:t>
              </a:r>
              <a:endParaRPr lang="ru-RU" sz="1400" b="1" spc="-40" dirty="0">
                <a:cs typeface="Miriam Fixed" panose="020B0509050101010101" pitchFamily="49" charset="-79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6567" y="357344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5" name="Группа 44"/>
          <p:cNvGrpSpPr/>
          <p:nvPr/>
        </p:nvGrpSpPr>
        <p:grpSpPr>
          <a:xfrm>
            <a:off x="3368824" y="30976"/>
            <a:ext cx="3173843" cy="720000"/>
            <a:chOff x="3371124" y="3751231"/>
            <a:chExt cx="3173843" cy="788952"/>
          </a:xfrm>
        </p:grpSpPr>
        <p:pic>
          <p:nvPicPr>
            <p:cNvPr id="46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7" name="Половина рамки 46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Половина рамки 47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26762" y="244736"/>
            <a:ext cx="2903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ТРЕБОВАНИЯ К КАНДИДАТАМ </a:t>
            </a:r>
          </a:p>
        </p:txBody>
      </p:sp>
      <p:grpSp>
        <p:nvGrpSpPr>
          <p:cNvPr id="59" name="Группа 58"/>
          <p:cNvGrpSpPr/>
          <p:nvPr/>
        </p:nvGrpSpPr>
        <p:grpSpPr>
          <a:xfrm>
            <a:off x="6681192" y="30976"/>
            <a:ext cx="3173843" cy="720000"/>
            <a:chOff x="3371124" y="3751231"/>
            <a:chExt cx="3173843" cy="788952"/>
          </a:xfrm>
        </p:grpSpPr>
        <p:pic>
          <p:nvPicPr>
            <p:cNvPr id="60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1" name="Половина рамки 60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2" name="Половина рамки 61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7009274" y="233876"/>
            <a:ext cx="2527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ЕЖЕМЕСЯЧНЫЕ ВЫПЛАТЫ</a:t>
            </a:r>
            <a:endParaRPr lang="ru-RU" sz="1600" b="1" dirty="0">
              <a:solidFill>
                <a:schemeClr val="bg1"/>
              </a:solidFill>
              <a:latin typeface="+mj-lt"/>
              <a:cs typeface="Miriam Fixed" panose="020B0509050101010101" pitchFamily="49" charset="-79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410352" y="1196752"/>
            <a:ext cx="3786307" cy="273280"/>
            <a:chOff x="3386987" y="1052736"/>
            <a:chExt cx="3786307" cy="273280"/>
          </a:xfrm>
        </p:grpSpPr>
        <p:pic>
          <p:nvPicPr>
            <p:cNvPr id="1028" name="Picture 4" descr="Y:\МОЛОМИН\МОЛОМИН\СВО Брошура\Инфографика и элементы\Здоровье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6987" y="1074016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Прямоугольник 63"/>
            <p:cNvSpPr/>
            <p:nvPr/>
          </p:nvSpPr>
          <p:spPr>
            <a:xfrm>
              <a:off x="3689866" y="1052736"/>
              <a:ext cx="3483428" cy="233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FF0000"/>
                </a:buClr>
              </a:pPr>
              <a:r>
                <a:rPr lang="ru-RU" sz="1200" spc="-40" dirty="0">
                  <a:cs typeface="Miriam Fixed" panose="020B0509050101010101" pitchFamily="49" charset="-79"/>
                </a:rPr>
                <a:t> </a:t>
              </a:r>
              <a:r>
                <a:rPr lang="ru-RU" sz="1300" spc="-40" dirty="0">
                  <a:cs typeface="Miriam Fixed" panose="020B0509050101010101" pitchFamily="49" charset="-79"/>
                </a:rPr>
                <a:t>годен</a:t>
              </a:r>
              <a:r>
                <a:rPr lang="ru-RU" sz="1300" spc="-4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300" spc="-40" dirty="0">
                  <a:solidFill>
                    <a:srgbClr val="C00000"/>
                  </a:solidFill>
                  <a:cs typeface="Miriam Fixed" panose="020B0509050101010101" pitchFamily="49" charset="-79"/>
                </a:rPr>
                <a:t>по состоянию здоровья</a:t>
              </a:r>
              <a:endParaRPr lang="ru-RU" sz="1300" b="1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410352" y="813126"/>
            <a:ext cx="3282250" cy="303046"/>
            <a:chOff x="3386987" y="741382"/>
            <a:chExt cx="3282250" cy="303046"/>
          </a:xfrm>
        </p:grpSpPr>
        <p:pic>
          <p:nvPicPr>
            <p:cNvPr id="3" name="Picture 3" descr="Y:\МОЛОМИН\МОЛОМИН\СВО Брошура\Инфографика и элементы\Возраст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6987" y="792428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Прямоугольник 65"/>
            <p:cNvSpPr/>
            <p:nvPr/>
          </p:nvSpPr>
          <p:spPr>
            <a:xfrm>
              <a:off x="3689866" y="741382"/>
              <a:ext cx="2979371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FF0000"/>
                </a:buClr>
              </a:pPr>
              <a:r>
                <a:rPr lang="ru-RU" sz="1200" spc="-40" dirty="0">
                  <a:cs typeface="Miriam Fixed" panose="020B0509050101010101" pitchFamily="49" charset="-79"/>
                </a:rPr>
                <a:t> </a:t>
              </a:r>
              <a:r>
                <a:rPr lang="ru-RU" sz="1300" spc="-40" dirty="0">
                  <a:cs typeface="Miriam Fixed" panose="020B0509050101010101" pitchFamily="49" charset="-79"/>
                </a:rPr>
                <a:t>возраст</a:t>
              </a:r>
              <a:r>
                <a:rPr lang="ru-RU" sz="1300" b="1" dirty="0">
                  <a:cs typeface="Times New Roman" panose="02020603050405020304" pitchFamily="18" charset="0"/>
                </a:rPr>
                <a:t>  </a:t>
              </a:r>
              <a:r>
                <a:rPr lang="ru-RU" sz="1300" dirty="0">
                  <a:cs typeface="Miriam Fixed" panose="020B0509050101010101" pitchFamily="49" charset="-79"/>
                </a:rPr>
                <a:t>от</a:t>
              </a:r>
              <a:r>
                <a:rPr lang="ru-RU" sz="130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300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18</a:t>
              </a:r>
              <a:r>
                <a:rPr lang="ru-RU" sz="130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300" dirty="0">
                  <a:cs typeface="Miriam Fixed" panose="020B0509050101010101" pitchFamily="49" charset="-79"/>
                </a:rPr>
                <a:t>лет</a:t>
              </a:r>
              <a:r>
                <a:rPr lang="ru-RU" sz="130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700508" y="1412776"/>
            <a:ext cx="3177090" cy="396840"/>
          </a:xfrm>
          <a:prstGeom prst="roundRect">
            <a:avLst>
              <a:gd name="adj" fmla="val 10748"/>
            </a:avLst>
          </a:prstGeom>
          <a:solidFill>
            <a:srgbClr val="4B5320"/>
          </a:solidFill>
        </p:spPr>
        <p:txBody>
          <a:bodyPr wrap="square" lIns="0" tIns="36000" rIns="0" bIns="108000" rtlCol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ru-RU" sz="12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В ЗОНЕ</a:t>
            </a:r>
          </a:p>
          <a:p>
            <a:pPr algn="ctr">
              <a:lnSpc>
                <a:spcPct val="85000"/>
              </a:lnSpc>
            </a:pPr>
            <a:r>
              <a:rPr lang="ru-RU" sz="12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СПЕЦИАЛЬНОЙ ВОЕННОЙ ОПЕРАЦИИ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904888" y="741823"/>
            <a:ext cx="2978768" cy="67095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cs typeface="Miriam Fixed" panose="020B0509050101010101" pitchFamily="49" charset="-79"/>
              </a:rPr>
              <a:t> </a:t>
            </a:r>
            <a:r>
              <a:rPr lang="ru-RU" sz="1800" dirty="0">
                <a:solidFill>
                  <a:srgbClr val="FF0000"/>
                </a:solidFill>
                <a:cs typeface="Miriam Fixed" panose="020B0509050101010101" pitchFamily="49" charset="-79"/>
              </a:rPr>
              <a:t>195 </a:t>
            </a:r>
            <a:r>
              <a:rPr lang="ru-RU" sz="1600" dirty="0">
                <a:cs typeface="Miriam Fixed" panose="020B0509050101010101" pitchFamily="49" charset="-79"/>
              </a:rPr>
              <a:t>тыс. руб. единовременно (</a:t>
            </a:r>
            <a:r>
              <a:rPr lang="ru-RU" sz="1300" dirty="0">
                <a:cs typeface="Miriam Fixed" panose="020B0509050101010101" pitchFamily="49" charset="-79"/>
              </a:rPr>
              <a:t>при заключении контракта на срок</a:t>
            </a:r>
          </a:p>
          <a:p>
            <a:pPr algn="just">
              <a:lnSpc>
                <a:spcPct val="80000"/>
              </a:lnSpc>
            </a:pPr>
            <a:r>
              <a:rPr lang="ru-RU" sz="1300" dirty="0">
                <a:cs typeface="Miriam Fixed" panose="020B0509050101010101" pitchFamily="49" charset="-79"/>
              </a:rPr>
              <a:t>от года и более)</a:t>
            </a:r>
          </a:p>
        </p:txBody>
      </p:sp>
      <p:pic>
        <p:nvPicPr>
          <p:cNvPr id="129" name="Рисунок 128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6865" y="841360"/>
            <a:ext cx="406174" cy="324000"/>
          </a:xfrm>
          <a:prstGeom prst="rect">
            <a:avLst/>
          </a:prstGeom>
          <a:effectLst>
            <a:outerShdw blurRad="50800" dist="38100" dir="2700000" sx="99000" sy="99000" algn="tl" rotWithShape="0">
              <a:prstClr val="black"/>
            </a:outerShdw>
          </a:effectLst>
        </p:spPr>
      </p:pic>
      <p:sp>
        <p:nvSpPr>
          <p:cNvPr id="132" name="TextBox 131"/>
          <p:cNvSpPr txBox="1"/>
          <p:nvPr/>
        </p:nvSpPr>
        <p:spPr>
          <a:xfrm>
            <a:off x="6745988" y="1827733"/>
            <a:ext cx="2978768" cy="67095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600" spc="-40" dirty="0">
                <a:solidFill>
                  <a:srgbClr val="FF0000"/>
                </a:solidFill>
                <a:cs typeface="Miriam Fixed" panose="020B0509050101010101" pitchFamily="49" charset="-79"/>
              </a:rPr>
              <a:t> </a:t>
            </a:r>
            <a:r>
              <a:rPr lang="ru-RU" sz="1600" spc="-40" dirty="0">
                <a:cs typeface="Miriam Fixed" panose="020B0509050101010101" pitchFamily="49" charset="-79"/>
              </a:rPr>
              <a:t>от </a:t>
            </a:r>
            <a:r>
              <a:rPr lang="ru-RU" sz="1800" spc="-40" dirty="0" smtClean="0">
                <a:solidFill>
                  <a:srgbClr val="FF0000"/>
                </a:solidFill>
                <a:cs typeface="Miriam Fixed" panose="020B0509050101010101" pitchFamily="49" charset="-79"/>
              </a:rPr>
              <a:t>204 </a:t>
            </a:r>
            <a:r>
              <a:rPr lang="ru-RU" sz="1600" spc="-40" dirty="0">
                <a:cs typeface="Miriam Fixed" panose="020B0509050101010101" pitchFamily="49" charset="-79"/>
              </a:rPr>
              <a:t>тыс. руб. в месяц                   (</a:t>
            </a:r>
            <a:r>
              <a:rPr lang="ru-RU" sz="1300" spc="-20" dirty="0">
                <a:cs typeface="Miriam Fixed" panose="020B0509050101010101" pitchFamily="49" charset="-79"/>
              </a:rPr>
              <a:t>в зависимости от  воинского звания, должности и выслуги лет)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609184" y="40949"/>
            <a:ext cx="0" cy="6772427"/>
          </a:xfrm>
          <a:prstGeom prst="line">
            <a:avLst/>
          </a:prstGeom>
          <a:ln w="254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3314700" y="45720"/>
            <a:ext cx="0" cy="6767656"/>
          </a:xfrm>
          <a:prstGeom prst="line">
            <a:avLst/>
          </a:prstGeom>
          <a:ln w="254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3382458" y="4114584"/>
            <a:ext cx="3447759" cy="2145607"/>
            <a:chOff x="3366679" y="1628801"/>
            <a:chExt cx="3447759" cy="2145607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386740" y="2132856"/>
              <a:ext cx="3167913" cy="1595362"/>
            </a:xfrm>
            <a:prstGeom prst="rect">
              <a:avLst/>
            </a:prstGeom>
            <a:solidFill>
              <a:schemeClr val="bg1">
                <a:lumMod val="8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689866" y="2132856"/>
              <a:ext cx="2912026" cy="507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spc="-20" dirty="0">
                  <a:cs typeface="Miriam Fixed" panose="020B0509050101010101" pitchFamily="49" charset="-79"/>
                </a:rPr>
                <a:t>автобиография и анкета </a:t>
              </a:r>
              <a:r>
                <a:rPr lang="ru-RU" sz="1100" i="1" spc="-20" dirty="0">
                  <a:cs typeface="Miriam Fixed" panose="020B0509050101010101" pitchFamily="49" charset="-79"/>
                </a:rPr>
                <a:t>(форма на сайте)</a:t>
              </a:r>
            </a:p>
            <a:p>
              <a:pPr algn="ctr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600" b="1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службапоконтракту.</a:t>
              </a:r>
              <a:r>
                <a:rPr lang="ru-RU" sz="1600" b="1" spc="-20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рф</a:t>
              </a:r>
              <a:endParaRPr lang="ru-RU" sz="1600" b="1" spc="-20" dirty="0">
                <a:solidFill>
                  <a:srgbClr val="0000FF"/>
                </a:solidFill>
                <a:cs typeface="Miriam Fixed" panose="020B0509050101010101" pitchFamily="49" charset="-79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371124" y="1628801"/>
              <a:ext cx="3173843" cy="479166"/>
              <a:chOff x="3371124" y="3751231"/>
              <a:chExt cx="3173843" cy="788952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575681" y="2576920"/>
                <a:ext cx="774227" cy="31447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9" name="Половина рамки 18"/>
              <p:cNvSpPr/>
              <p:nvPr/>
            </p:nvSpPr>
            <p:spPr>
              <a:xfrm>
                <a:off x="3371124" y="3751231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Половина рамки 42"/>
              <p:cNvSpPr/>
              <p:nvPr/>
            </p:nvSpPr>
            <p:spPr>
              <a:xfrm rot="10800000">
                <a:off x="6202360" y="4188854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769263" y="1722294"/>
              <a:ext cx="23870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+mj-lt"/>
                  <a:cs typeface="Miriam Fixed" panose="020B0509050101010101" pitchFamily="49" charset="-79"/>
                </a:rPr>
                <a:t>ПЕРЕЧЕНЬ ДОКУМЕНТОВ</a:t>
              </a:r>
            </a:p>
          </p:txBody>
        </p:sp>
        <p:pic>
          <p:nvPicPr>
            <p:cNvPr id="151" name="Рисунок 15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2518815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53" name="Прямоугольник 152"/>
            <p:cNvSpPr/>
            <p:nvPr/>
          </p:nvSpPr>
          <p:spPr>
            <a:xfrm>
              <a:off x="3689866" y="2552837"/>
              <a:ext cx="2888111" cy="278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паспорт</a:t>
              </a:r>
            </a:p>
          </p:txBody>
        </p:sp>
        <p:pic>
          <p:nvPicPr>
            <p:cNvPr id="156" name="Рисунок 155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2163851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7" name="Рисунок 15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28173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58" name="Прямоугольник 157"/>
            <p:cNvSpPr/>
            <p:nvPr/>
          </p:nvSpPr>
          <p:spPr>
            <a:xfrm>
              <a:off x="3689866" y="3453851"/>
              <a:ext cx="3124572" cy="278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документы об образовании</a:t>
              </a: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3689866" y="3073878"/>
              <a:ext cx="2889831" cy="4580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80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свидетельства о браке и рождении детей (при наличии)</a:t>
              </a: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3689866" y="2824419"/>
              <a:ext cx="3124572" cy="278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военный билет (при наличии)</a:t>
              </a:r>
            </a:p>
          </p:txBody>
        </p:sp>
        <p:pic>
          <p:nvPicPr>
            <p:cNvPr id="161" name="Рисунок 16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66679" y="3093358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2" name="Рисунок 161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34504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0" name="Группа 9"/>
          <p:cNvGrpSpPr/>
          <p:nvPr/>
        </p:nvGrpSpPr>
        <p:grpSpPr>
          <a:xfrm>
            <a:off x="3386987" y="1615515"/>
            <a:ext cx="3469394" cy="2451773"/>
            <a:chOff x="3386987" y="3789039"/>
            <a:chExt cx="3469394" cy="2451773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3390629" y="3789039"/>
              <a:ext cx="3173843" cy="612619"/>
              <a:chOff x="3371124" y="3751231"/>
              <a:chExt cx="3173843" cy="788952"/>
            </a:xfrm>
          </p:grpSpPr>
          <p:pic>
            <p:nvPicPr>
              <p:cNvPr id="54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575681" y="2576919"/>
                <a:ext cx="774227" cy="31447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55" name="Половина рамки 54"/>
              <p:cNvSpPr/>
              <p:nvPr/>
            </p:nvSpPr>
            <p:spPr>
              <a:xfrm>
                <a:off x="3371124" y="3751231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6" name="Половина рамки 55"/>
              <p:cNvSpPr/>
              <p:nvPr/>
            </p:nvSpPr>
            <p:spPr>
              <a:xfrm rot="10800000">
                <a:off x="6202360" y="4188854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3561314" y="3907701"/>
              <a:ext cx="28419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+mj-lt"/>
                  <a:cs typeface="Miriam Fixed" panose="020B0509050101010101" pitchFamily="49" charset="-79"/>
                </a:rPr>
                <a:t>5 ШАГОВ ДЛЯ ПОСТУПЛЕНИЯ </a:t>
              </a:r>
              <a:endPara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3402520" y="4466181"/>
              <a:ext cx="3158821" cy="1771131"/>
            </a:xfrm>
            <a:prstGeom prst="rect">
              <a:avLst/>
            </a:prstGeom>
            <a:solidFill>
              <a:schemeClr val="bg1">
                <a:lumMod val="8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3689866" y="4781523"/>
              <a:ext cx="316651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пройти собеседование с психологом</a:t>
              </a:r>
            </a:p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в пункте отбора</a:t>
              </a:r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3689866" y="5149960"/>
              <a:ext cx="316651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пройти медицинский </a:t>
              </a:r>
              <a:r>
                <a:rPr lang="ru-RU" sz="1100" dirty="0" smtClean="0">
                  <a:cs typeface="Miriam Fixed" panose="020B0509050101010101" pitchFamily="49" charset="-79"/>
                </a:rPr>
                <a:t>осмотр</a:t>
              </a:r>
            </a:p>
            <a:p>
              <a:pPr>
                <a:buClr>
                  <a:srgbClr val="0000FF"/>
                </a:buClr>
                <a:buSzPct val="130000"/>
              </a:pPr>
              <a:r>
                <a:rPr lang="ru-RU" sz="1100" dirty="0" smtClean="0">
                  <a:cs typeface="Miriam Fixed" panose="020B0509050101010101" pitchFamily="49" charset="-79"/>
                </a:rPr>
                <a:t>в военном </a:t>
              </a:r>
              <a:r>
                <a:rPr lang="ru-RU" sz="1100" dirty="0">
                  <a:cs typeface="Miriam Fixed" panose="020B0509050101010101" pitchFamily="49" charset="-79"/>
                </a:rPr>
                <a:t>комиссариате</a:t>
              </a: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3689866" y="5601236"/>
              <a:ext cx="3166515" cy="366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получить предписание и убыть</a:t>
              </a:r>
            </a:p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к месту службы</a:t>
              </a: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3689866" y="5927679"/>
              <a:ext cx="316651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заключить контракт в воинской части</a:t>
              </a: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3689866" y="4455293"/>
              <a:ext cx="3166515" cy="366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сдать документы в пункт отбора </a:t>
              </a:r>
              <a:br>
                <a:rPr lang="ru-RU" sz="1100" dirty="0">
                  <a:cs typeface="Miriam Fixed" panose="020B0509050101010101" pitchFamily="49" charset="-79"/>
                </a:rPr>
              </a:br>
              <a:r>
                <a:rPr lang="ru-RU" sz="1100" dirty="0">
                  <a:cs typeface="Miriam Fixed" panose="020B0509050101010101" pitchFamily="49" charset="-79"/>
                </a:rPr>
                <a:t>или военный комиссариат</a:t>
              </a:r>
            </a:p>
          </p:txBody>
        </p:sp>
        <p:pic>
          <p:nvPicPr>
            <p:cNvPr id="149" name="Рисунок 148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44858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483618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2" name="Рисунок 151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519755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4" name="Рисунок 16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556286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7" name="Рисунок 16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591681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2" name="Группа 41"/>
          <p:cNvGrpSpPr/>
          <p:nvPr/>
        </p:nvGrpSpPr>
        <p:grpSpPr>
          <a:xfrm>
            <a:off x="6602815" y="2449967"/>
            <a:ext cx="3273807" cy="462199"/>
            <a:chOff x="6602815" y="2732616"/>
            <a:chExt cx="3273807" cy="462199"/>
          </a:xfrm>
        </p:grpSpPr>
        <p:pic>
          <p:nvPicPr>
            <p:cNvPr id="133" name="Рисунок 132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02815" y="273261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79" name="TextBox 78"/>
            <p:cNvSpPr txBox="1"/>
            <p:nvPr/>
          </p:nvSpPr>
          <p:spPr>
            <a:xfrm>
              <a:off x="6897854" y="2751617"/>
              <a:ext cx="2978768" cy="44319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заместитель командира </a:t>
              </a:r>
              <a:r>
                <a:rPr lang="ru-RU" sz="1050" spc="-20" dirty="0">
                  <a:cs typeface="Miriam Fixed" panose="020B0509050101010101" pitchFamily="49" charset="-79"/>
                </a:rPr>
                <a:t>взвода-командир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отделения</a:t>
              </a:r>
              <a:r>
                <a:rPr lang="ru-RU" sz="1050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242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605967" y="2758068"/>
            <a:ext cx="3261058" cy="324000"/>
            <a:chOff x="6613587" y="3600116"/>
            <a:chExt cx="3261058" cy="324000"/>
          </a:xfrm>
        </p:grpSpPr>
        <p:pic>
          <p:nvPicPr>
            <p:cNvPr id="84" name="Рисунок 8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13587" y="360011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85" name="TextBox 84"/>
            <p:cNvSpPr txBox="1"/>
            <p:nvPr/>
          </p:nvSpPr>
          <p:spPr>
            <a:xfrm>
              <a:off x="6895877" y="3603183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командир отделения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232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601564" y="3054107"/>
            <a:ext cx="3272433" cy="313933"/>
            <a:chOff x="6592406" y="4018357"/>
            <a:chExt cx="3272433" cy="345326"/>
          </a:xfrm>
        </p:grpSpPr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92406" y="4030979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88" name="TextBox 87"/>
            <p:cNvSpPr txBox="1"/>
            <p:nvPr/>
          </p:nvSpPr>
          <p:spPr>
            <a:xfrm>
              <a:off x="6886071" y="4018357"/>
              <a:ext cx="2978768" cy="345326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и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нструктор штаба</a:t>
              </a:r>
              <a:r>
                <a:rPr lang="ru-RU" sz="1050" b="1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226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601564" y="3354932"/>
            <a:ext cx="3274470" cy="448141"/>
            <a:chOff x="6567239" y="4372136"/>
            <a:chExt cx="3274470" cy="448141"/>
          </a:xfrm>
        </p:grpSpPr>
        <p:pic>
          <p:nvPicPr>
            <p:cNvPr id="89" name="Рисунок 88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67239" y="437213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0" name="TextBox 89"/>
            <p:cNvSpPr txBox="1"/>
            <p:nvPr/>
          </p:nvSpPr>
          <p:spPr>
            <a:xfrm>
              <a:off x="6862941" y="4377079"/>
              <a:ext cx="2978768" cy="44319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н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ачальник радиостанции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командно-штабной машины</a:t>
              </a:r>
              <a:r>
                <a:rPr lang="ru-RU" sz="1050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226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месяц 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601564" y="3663692"/>
            <a:ext cx="3266112" cy="326708"/>
            <a:chOff x="6617573" y="4736168"/>
            <a:chExt cx="3266112" cy="326708"/>
          </a:xfrm>
        </p:grpSpPr>
        <p:pic>
          <p:nvPicPr>
            <p:cNvPr id="91" name="Рисунок 9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17573" y="473887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2" name="TextBox 91"/>
            <p:cNvSpPr txBox="1"/>
            <p:nvPr/>
          </p:nvSpPr>
          <p:spPr>
            <a:xfrm>
              <a:off x="6904917" y="4736168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с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тарший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 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сапер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 -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601564" y="5646008"/>
            <a:ext cx="3276016" cy="437043"/>
            <a:chOff x="6504974" y="5621242"/>
            <a:chExt cx="3276016" cy="437043"/>
          </a:xfrm>
        </p:grpSpPr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04974" y="56356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5" name="TextBox 94"/>
            <p:cNvSpPr txBox="1"/>
            <p:nvPr/>
          </p:nvSpPr>
          <p:spPr>
            <a:xfrm>
              <a:off x="6802222" y="5621242"/>
              <a:ext cx="2978768" cy="437043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старший водитель-электрик</a:t>
              </a:r>
              <a:r>
                <a:rPr lang="ru-RU" sz="1050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месяц 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601564" y="4678826"/>
            <a:ext cx="3271018" cy="330056"/>
            <a:chOff x="6580286" y="6642530"/>
            <a:chExt cx="3271018" cy="330056"/>
          </a:xfrm>
        </p:grpSpPr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0286" y="664858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9" name="TextBox 98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водитель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6601564" y="5005556"/>
            <a:ext cx="3270423" cy="334763"/>
            <a:chOff x="6580881" y="6642530"/>
            <a:chExt cx="3270423" cy="334763"/>
          </a:xfrm>
        </p:grpSpPr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0881" y="6653293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02" name="TextBox 101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п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овар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6600388" y="4018389"/>
            <a:ext cx="3253515" cy="329415"/>
            <a:chOff x="6609184" y="5276192"/>
            <a:chExt cx="3253515" cy="329415"/>
          </a:xfrm>
        </p:grpSpPr>
        <p:sp>
          <p:nvSpPr>
            <p:cNvPr id="93" name="TextBox 92"/>
            <p:cNvSpPr txBox="1"/>
            <p:nvPr/>
          </p:nvSpPr>
          <p:spPr>
            <a:xfrm>
              <a:off x="6883931" y="5276192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с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тарший телефонист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219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09184" y="528160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6925150" y="6341846"/>
            <a:ext cx="2745205" cy="471530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117</a:t>
            </a:r>
          </a:p>
        </p:txBody>
      </p:sp>
      <p:grpSp>
        <p:nvGrpSpPr>
          <p:cNvPr id="113" name="Группа 112"/>
          <p:cNvGrpSpPr/>
          <p:nvPr/>
        </p:nvGrpSpPr>
        <p:grpSpPr>
          <a:xfrm>
            <a:off x="6601564" y="5340072"/>
            <a:ext cx="3273179" cy="324604"/>
            <a:chOff x="6578125" y="6642530"/>
            <a:chExt cx="3273179" cy="324604"/>
          </a:xfrm>
        </p:grpSpPr>
        <p:pic>
          <p:nvPicPr>
            <p:cNvPr id="114" name="Рисунок 11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78125" y="66431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15" name="TextBox 114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стрелок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204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6597789" y="4341159"/>
            <a:ext cx="3270423" cy="330645"/>
            <a:chOff x="6580881" y="6642530"/>
            <a:chExt cx="3270423" cy="330645"/>
          </a:xfrm>
        </p:grpSpPr>
        <p:pic>
          <p:nvPicPr>
            <p:cNvPr id="119" name="Рисунок 118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0881" y="6649175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20" name="TextBox 119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гранатометчик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3578976" y="6320301"/>
            <a:ext cx="2745205" cy="493075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cs typeface="Miriam Fixed" panose="020B0509050101010101" pitchFamily="49" charset="-79"/>
              </a:rPr>
              <a:t>КОНТРАКТ ЗАКЛЮЧАЕТСЯ </a:t>
            </a:r>
          </a:p>
          <a:p>
            <a:pPr algn="ctr">
              <a:lnSpc>
                <a:spcPct val="85000"/>
              </a:lnSpc>
            </a:pPr>
            <a:r>
              <a:rPr lang="ru-RU" sz="1600" b="1" u="sng" dirty="0">
                <a:solidFill>
                  <a:srgbClr val="FCC206"/>
                </a:solidFill>
                <a:cs typeface="Miriam Fixed" panose="020B0509050101010101" pitchFamily="49" charset="-79"/>
              </a:rPr>
              <a:t>на 1 год, 3 года и 5 лет</a:t>
            </a: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36367" y="4546519"/>
            <a:ext cx="3217919" cy="466657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117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" t="4510" r="2173" b="16070"/>
          <a:stretch/>
        </p:blipFill>
        <p:spPr>
          <a:xfrm>
            <a:off x="45726" y="5109757"/>
            <a:ext cx="3179082" cy="1684742"/>
          </a:xfrm>
          <a:prstGeom prst="rect">
            <a:avLst/>
          </a:prstGeom>
        </p:spPr>
      </p:pic>
      <p:grpSp>
        <p:nvGrpSpPr>
          <p:cNvPr id="116" name="Группа 115"/>
          <p:cNvGrpSpPr/>
          <p:nvPr/>
        </p:nvGrpSpPr>
        <p:grpSpPr>
          <a:xfrm>
            <a:off x="6601564" y="5995764"/>
            <a:ext cx="3273179" cy="324604"/>
            <a:chOff x="6578125" y="6642530"/>
            <a:chExt cx="3273179" cy="324604"/>
          </a:xfrm>
        </p:grpSpPr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78125" y="66431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22" name="TextBox 121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пулеметчик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049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6"/>
          <a:stretch/>
        </p:blipFill>
        <p:spPr>
          <a:xfrm>
            <a:off x="6661281" y="712636"/>
            <a:ext cx="3243697" cy="515653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296816" y="0"/>
            <a:ext cx="0" cy="6857914"/>
          </a:xfrm>
          <a:prstGeom prst="line">
            <a:avLst/>
          </a:prstGeom>
          <a:ln w="254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6602590" y="86"/>
            <a:ext cx="0" cy="6857914"/>
          </a:xfrm>
          <a:prstGeom prst="line">
            <a:avLst/>
          </a:prstGeom>
          <a:ln w="254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660261" y="27935"/>
            <a:ext cx="3245738" cy="67190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95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17355" y="7604"/>
            <a:ext cx="3240000" cy="788952"/>
            <a:chOff x="3371124" y="3751231"/>
            <a:chExt cx="3173843" cy="788952"/>
          </a:xfrm>
        </p:grpSpPr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2" name="Половина рамки 31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3" name="Половина рамки 32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1723" y="116632"/>
            <a:ext cx="3210261" cy="349617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latin typeface="+mj-lt"/>
                <a:cs typeface="Miriam Fixed" panose="020B0509050101010101" pitchFamily="49" charset="-79"/>
              </a:rPr>
              <a:t>СОЦИАЛЬНЫЕ </a:t>
            </a:r>
          </a:p>
          <a:p>
            <a:pPr algn="ctr">
              <a:lnSpc>
                <a:spcPct val="80000"/>
              </a:lnSpc>
            </a:pPr>
            <a:r>
              <a:rPr lang="ru-RU" sz="1600" b="1" spc="-100" dirty="0" smtClean="0">
                <a:solidFill>
                  <a:prstClr val="white"/>
                </a:solidFill>
                <a:latin typeface="+mj-lt"/>
                <a:cs typeface="Miriam Fixed" panose="020B0509050101010101" pitchFamily="49" charset="-79"/>
              </a:rPr>
              <a:t>ЛЬГОТЫ  </a:t>
            </a:r>
            <a:r>
              <a:rPr lang="ru-RU" sz="1600" b="1" spc="-100" dirty="0">
                <a:solidFill>
                  <a:prstClr val="white"/>
                </a:solidFill>
                <a:latin typeface="+mj-lt"/>
                <a:cs typeface="Miriam Fixed" panose="020B0509050101010101" pitchFamily="49" charset="-79"/>
              </a:rPr>
              <a:t>И  ГАРАНТИИ </a:t>
            </a:r>
            <a:endParaRPr lang="ru-RU" sz="1400" b="1" spc="-100" dirty="0">
              <a:solidFill>
                <a:prstClr val="white"/>
              </a:solidFill>
              <a:latin typeface="+mj-lt"/>
              <a:cs typeface="Miriam Fixed" panose="020B0509050101010101" pitchFamily="49" charset="-79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312247" y="5997085"/>
            <a:ext cx="3298870" cy="738664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algn="ctr">
              <a:buClr>
                <a:srgbClr val="FF0000"/>
              </a:buClr>
            </a:pPr>
            <a:endParaRPr lang="ru-RU" sz="1400" b="1" dirty="0">
              <a:solidFill>
                <a:srgbClr val="0000FF"/>
              </a:solidFill>
              <a:latin typeface="Minion Pro Cond" pitchFamily="18" charset="0"/>
              <a:cs typeface="Miriam Fixed" panose="020B0509050101010101" pitchFamily="49" charset="-79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-66302" y="5854337"/>
            <a:ext cx="3331368" cy="743015"/>
            <a:chOff x="3226350" y="893622"/>
            <a:chExt cx="3331368" cy="743015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3598175" y="893622"/>
              <a:ext cx="2959543" cy="74301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статус ветерана боевых действий и соответствующие льготы</a:t>
              </a:r>
            </a:p>
          </p:txBody>
        </p:sp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50" y="89362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7" name="Группа 6"/>
          <p:cNvGrpSpPr/>
          <p:nvPr/>
        </p:nvGrpSpPr>
        <p:grpSpPr>
          <a:xfrm>
            <a:off x="3247260" y="963368"/>
            <a:ext cx="3291110" cy="521416"/>
            <a:chOff x="3226350" y="3025359"/>
            <a:chExt cx="3291110" cy="521416"/>
          </a:xfrm>
        </p:grpSpPr>
        <p:sp>
          <p:nvSpPr>
            <p:cNvPr id="69" name="Прямоугольник 68"/>
            <p:cNvSpPr/>
            <p:nvPr/>
          </p:nvSpPr>
          <p:spPr>
            <a:xfrm>
              <a:off x="3581584" y="3025359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кредитные и налоговые каникулы</a:t>
              </a:r>
            </a:p>
          </p:txBody>
        </p:sp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50" y="3025359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9" name="Группа 8"/>
          <p:cNvGrpSpPr/>
          <p:nvPr/>
        </p:nvGrpSpPr>
        <p:grpSpPr>
          <a:xfrm>
            <a:off x="3234806" y="3068960"/>
            <a:ext cx="3310877" cy="759215"/>
            <a:chOff x="3226349" y="3882938"/>
            <a:chExt cx="3310877" cy="759215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3601350" y="3899138"/>
              <a:ext cx="2935876" cy="74301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бесплатный отдых детей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в летних оздоровительных лагерях</a:t>
              </a:r>
            </a:p>
          </p:txBody>
        </p:sp>
        <p:pic>
          <p:nvPicPr>
            <p:cNvPr id="104" name="Рисунок 103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49" y="3882938"/>
              <a:ext cx="426483" cy="3402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110" name="TextBox 109"/>
          <p:cNvSpPr txBox="1"/>
          <p:nvPr/>
        </p:nvSpPr>
        <p:spPr>
          <a:xfrm>
            <a:off x="7473280" y="111937"/>
            <a:ext cx="2383014" cy="509429"/>
          </a:xfrm>
          <a:prstGeom prst="rect">
            <a:avLst/>
          </a:prstGeom>
          <a:noFill/>
        </p:spPr>
        <p:txBody>
          <a:bodyPr wrap="none" lIns="47302" tIns="23651" rIns="47302" bIns="23651" rtlCol="0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МИНИСТЕРСТВО ОБОРОНЫ</a:t>
            </a:r>
          </a:p>
          <a:p>
            <a:pPr algn="ctr"/>
            <a:r>
              <a:rPr lang="ru-RU" sz="15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РОССИЙСКОЙ ФЕДЕРАЦИИ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-69814" y="909270"/>
            <a:ext cx="3287638" cy="1186213"/>
            <a:chOff x="-67681" y="909270"/>
            <a:chExt cx="3287638" cy="1186213"/>
          </a:xfrm>
        </p:grpSpPr>
        <p:sp>
          <p:nvSpPr>
            <p:cNvPr id="120" name="Прямоугольник 119"/>
            <p:cNvSpPr/>
            <p:nvPr/>
          </p:nvSpPr>
          <p:spPr>
            <a:xfrm>
              <a:off x="284081" y="909270"/>
              <a:ext cx="2935876" cy="118621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возможность быстрого приобретения жилья за счет Минобороны России через накопительно-ипотечную систему</a:t>
              </a:r>
            </a:p>
          </p:txBody>
        </p:sp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7681" y="90927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-69814" y="2259512"/>
            <a:ext cx="3301494" cy="521416"/>
            <a:chOff x="-81537" y="1814705"/>
            <a:chExt cx="3301494" cy="521416"/>
          </a:xfrm>
        </p:grpSpPr>
        <p:sp>
          <p:nvSpPr>
            <p:cNvPr id="122" name="Прямоугольник 121"/>
            <p:cNvSpPr/>
            <p:nvPr/>
          </p:nvSpPr>
          <p:spPr>
            <a:xfrm>
              <a:off x="284081" y="1814705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служебное жилье или компенсация за </a:t>
              </a:r>
              <a:r>
                <a:rPr lang="ru-RU" sz="1800" spc="-40" dirty="0" err="1">
                  <a:solidFill>
                    <a:srgbClr val="003399"/>
                  </a:solidFill>
                  <a:cs typeface="Miriam Fixed" panose="020B0509050101010101" pitchFamily="49" charset="-79"/>
                </a:rPr>
                <a:t>найм</a:t>
              </a: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 жилья</a:t>
              </a:r>
            </a:p>
          </p:txBody>
        </p:sp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1537" y="181964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-69814" y="3040450"/>
            <a:ext cx="3453320" cy="964614"/>
            <a:chOff x="-81537" y="2405787"/>
            <a:chExt cx="3453320" cy="1061075"/>
          </a:xfrm>
        </p:grpSpPr>
        <p:sp>
          <p:nvSpPr>
            <p:cNvPr id="124" name="Прямоугольник 123"/>
            <p:cNvSpPr/>
            <p:nvPr/>
          </p:nvSpPr>
          <p:spPr>
            <a:xfrm>
              <a:off x="284080" y="2405787"/>
              <a:ext cx="3087703" cy="106107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бесплатное обследование, </a:t>
              </a:r>
              <a:b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</a:br>
              <a:r>
                <a:rPr lang="ru-RU" sz="1800" spc="-3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лечение </a:t>
              </a: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и реабилитация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в военно-медицинских учреждениях  </a:t>
              </a:r>
            </a:p>
          </p:txBody>
        </p:sp>
        <p:pic>
          <p:nvPicPr>
            <p:cNvPr id="125" name="Рисунок 124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1537" y="240578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27" name="Группа 26"/>
          <p:cNvGrpSpPr/>
          <p:nvPr/>
        </p:nvGrpSpPr>
        <p:grpSpPr>
          <a:xfrm>
            <a:off x="-77434" y="4221088"/>
            <a:ext cx="3310498" cy="745608"/>
            <a:chOff x="-67681" y="5614564"/>
            <a:chExt cx="3310498" cy="745608"/>
          </a:xfrm>
        </p:grpSpPr>
        <p:sp>
          <p:nvSpPr>
            <p:cNvPr id="132" name="Прямоугольник 131"/>
            <p:cNvSpPr/>
            <p:nvPr/>
          </p:nvSpPr>
          <p:spPr>
            <a:xfrm>
              <a:off x="306941" y="5617157"/>
              <a:ext cx="2935876" cy="74301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страхование жизни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и здоровья за счет федерального бюджета</a:t>
              </a:r>
            </a:p>
          </p:txBody>
        </p:sp>
        <p:pic>
          <p:nvPicPr>
            <p:cNvPr id="133" name="Рисунок 132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7681" y="561456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-69814" y="5117233"/>
            <a:ext cx="3301494" cy="540495"/>
            <a:chOff x="-81537" y="6181725"/>
            <a:chExt cx="3301494" cy="540495"/>
          </a:xfrm>
        </p:grpSpPr>
        <p:sp>
          <p:nvSpPr>
            <p:cNvPr id="143" name="Прямоугольник 142"/>
            <p:cNvSpPr/>
            <p:nvPr/>
          </p:nvSpPr>
          <p:spPr>
            <a:xfrm>
              <a:off x="284081" y="6200804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право на </a:t>
              </a:r>
              <a:r>
                <a:rPr lang="ru-RU" sz="1800" spc="-40" dirty="0" smtClean="0">
                  <a:solidFill>
                    <a:srgbClr val="003399"/>
                  </a:solidFill>
                  <a:cs typeface="Miriam Fixed" panose="020B0509050101010101" pitchFamily="49" charset="-79"/>
                </a:rPr>
                <a:t>льготную пенсию </a:t>
              </a: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после 20 лет службы</a:t>
              </a:r>
            </a:p>
          </p:txBody>
        </p:sp>
        <p:pic>
          <p:nvPicPr>
            <p:cNvPr id="144" name="Рисунок 143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1537" y="6181725"/>
              <a:ext cx="424286" cy="338448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8" name="Группа 7"/>
          <p:cNvGrpSpPr/>
          <p:nvPr/>
        </p:nvGrpSpPr>
        <p:grpSpPr>
          <a:xfrm>
            <a:off x="3237735" y="1642085"/>
            <a:ext cx="3302609" cy="521416"/>
            <a:chOff x="3206042" y="3306072"/>
            <a:chExt cx="3302609" cy="521416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3572775" y="3306072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бюджетные места для обучения детей в вузах</a:t>
              </a:r>
            </a:p>
          </p:txBody>
        </p:sp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06042" y="3306072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3" name="Группа 12"/>
          <p:cNvGrpSpPr/>
          <p:nvPr/>
        </p:nvGrpSpPr>
        <p:grpSpPr>
          <a:xfrm>
            <a:off x="3249191" y="4059534"/>
            <a:ext cx="3301351" cy="1457698"/>
            <a:chOff x="3226350" y="6219813"/>
            <a:chExt cx="3301351" cy="1457698"/>
          </a:xfrm>
        </p:grpSpPr>
        <p:sp>
          <p:nvSpPr>
            <p:cNvPr id="147" name="Прямоугольник 146"/>
            <p:cNvSpPr/>
            <p:nvPr/>
          </p:nvSpPr>
          <p:spPr>
            <a:xfrm>
              <a:off x="3591825" y="6219813"/>
              <a:ext cx="2935876" cy="1457698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единые дополнительные выплаты, льготы и гарантии субъектов Российской Федерации для военнослужащих по контракту</a:t>
              </a:r>
            </a:p>
          </p:txBody>
        </p:sp>
        <p:pic>
          <p:nvPicPr>
            <p:cNvPr id="154" name="Рисунок 153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50" y="6219813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37" y="44624"/>
            <a:ext cx="849995" cy="57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48" name="Прямая соединительная линия 2047"/>
          <p:cNvCxnSpPr/>
          <p:nvPr/>
        </p:nvCxnSpPr>
        <p:spPr>
          <a:xfrm>
            <a:off x="6660261" y="690311"/>
            <a:ext cx="3245739" cy="0"/>
          </a:xfrm>
          <a:prstGeom prst="line">
            <a:avLst/>
          </a:prstGeom>
          <a:ln>
            <a:solidFill>
              <a:srgbClr val="FCC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AA4BB89B-32A5-4B3E-A601-82E79D582173}"/>
              </a:ext>
            </a:extLst>
          </p:cNvPr>
          <p:cNvGrpSpPr/>
          <p:nvPr/>
        </p:nvGrpSpPr>
        <p:grpSpPr>
          <a:xfrm>
            <a:off x="3235527" y="2331520"/>
            <a:ext cx="3312134" cy="521416"/>
            <a:chOff x="3206042" y="3450088"/>
            <a:chExt cx="3312134" cy="52141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9650206B-DF0E-4F13-A4FB-1C9667D0B32E}"/>
                </a:ext>
              </a:extLst>
            </p:cNvPr>
            <p:cNvSpPr/>
            <p:nvPr/>
          </p:nvSpPr>
          <p:spPr>
            <a:xfrm>
              <a:off x="3582300" y="3450088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за будущими контрактниками бронируются рабочие места</a:t>
              </a:r>
            </a:p>
          </p:txBody>
        </p: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A5079DC7-78D9-4683-B44C-E0D00E753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06042" y="3450088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AC99A1A5-15CE-4181-88B9-BE9EE4125B38}"/>
              </a:ext>
            </a:extLst>
          </p:cNvPr>
          <p:cNvSpPr/>
          <p:nvPr/>
        </p:nvSpPr>
        <p:spPr>
          <a:xfrm>
            <a:off x="3602674" y="4869160"/>
            <a:ext cx="2935876" cy="29981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ct val="80000"/>
              </a:lnSpc>
            </a:pPr>
            <a:endParaRPr lang="ru-RU" sz="1800" spc="-40" dirty="0">
              <a:solidFill>
                <a:srgbClr val="FF0000"/>
              </a:solidFill>
              <a:cs typeface="Miriam Fixed" panose="020B0509050101010101" pitchFamily="49" charset="-79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666000" y="5878984"/>
            <a:ext cx="3240000" cy="973089"/>
            <a:chOff x="6321152" y="7323567"/>
            <a:chExt cx="3240000" cy="97308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6321152" y="7650502"/>
              <a:ext cx="3240000" cy="324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321152" y="7972656"/>
              <a:ext cx="3240000" cy="3240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321152" y="7323567"/>
              <a:ext cx="3240000" cy="324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423624" y="6492559"/>
            <a:ext cx="2497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 smtClean="0">
                <a:solidFill>
                  <a:prstClr val="white">
                    <a:lumMod val="85000"/>
                  </a:prstClr>
                </a:solidFill>
              </a:rPr>
              <a:t>службапоконтракту.рф</a:t>
            </a:r>
            <a:endParaRPr lang="ru-RU" sz="1800" dirty="0">
              <a:solidFill>
                <a:prstClr val="white">
                  <a:lumMod val="85000"/>
                </a:prstClr>
              </a:solidFill>
              <a:latin typeface="Minion Pro Cond" pitchFamily="18" charset="0"/>
              <a:cs typeface="Miriam Fixed" panose="020B0509050101010101" pitchFamily="49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50247" y="5880128"/>
            <a:ext cx="270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>
                <a:solidFill>
                  <a:prstClr val="black"/>
                </a:solidFill>
              </a:rPr>
              <a:t>СЛУЖИ ПО КОНТРАКТУ</a:t>
            </a:r>
          </a:p>
          <a:p>
            <a:pPr algn="ctr"/>
            <a:r>
              <a:rPr lang="ru-RU" sz="1800" b="1" dirty="0">
                <a:solidFill>
                  <a:prstClr val="white"/>
                </a:solidFill>
              </a:rPr>
              <a:t>В ВООРУЖЕННЫХ СИЛАХ</a:t>
            </a:r>
            <a:endParaRPr lang="ru-RU" sz="1800" dirty="0">
              <a:solidFill>
                <a:prstClr val="white"/>
              </a:solidFill>
              <a:latin typeface="Minion Pro Cond" pitchFamily="18" charset="0"/>
              <a:cs typeface="Miriam Fixed" panose="020B0509050101010101" pitchFamily="49" charset="-79"/>
            </a:endParaRPr>
          </a:p>
        </p:txBody>
      </p: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02452A14-E470-4574-A566-30827583CA90}"/>
              </a:ext>
            </a:extLst>
          </p:cNvPr>
          <p:cNvGrpSpPr/>
          <p:nvPr/>
        </p:nvGrpSpPr>
        <p:grpSpPr>
          <a:xfrm>
            <a:off x="3323810" y="17006"/>
            <a:ext cx="3240000" cy="788952"/>
            <a:chOff x="3371124" y="3751231"/>
            <a:chExt cx="3173843" cy="788952"/>
          </a:xfrm>
        </p:grpSpPr>
        <p:pic>
          <p:nvPicPr>
            <p:cNvPr id="91" name="Picture 8">
              <a:extLst>
                <a:ext uri="{FF2B5EF4-FFF2-40B4-BE49-F238E27FC236}">
                  <a16:creationId xmlns:a16="http://schemas.microsoft.com/office/drawing/2014/main" id="{0D9303F0-4101-4F75-B722-D76DE3AA9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2" name="Половина рамки 91">
              <a:extLst>
                <a:ext uri="{FF2B5EF4-FFF2-40B4-BE49-F238E27FC236}">
                  <a16:creationId xmlns:a16="http://schemas.microsoft.com/office/drawing/2014/main" id="{3FF1A0B5-1633-4032-A235-1605A6443303}"/>
                </a:ext>
              </a:extLst>
            </p:cNvPr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3" name="Половина рамки 92">
              <a:extLst>
                <a:ext uri="{FF2B5EF4-FFF2-40B4-BE49-F238E27FC236}">
                  <a16:creationId xmlns:a16="http://schemas.microsoft.com/office/drawing/2014/main" id="{5A2CC3BA-E4E8-4E34-AD1E-FDD1E59CC589}"/>
                </a:ext>
              </a:extLst>
            </p:cNvPr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706D9FE6-D11E-4E8F-B25E-781171B866B1}"/>
              </a:ext>
            </a:extLst>
          </p:cNvPr>
          <p:cNvSpPr/>
          <p:nvPr/>
        </p:nvSpPr>
        <p:spPr>
          <a:xfrm>
            <a:off x="6664837" y="5396347"/>
            <a:ext cx="3243263" cy="479177"/>
          </a:xfrm>
          <a:prstGeom prst="rect">
            <a:avLst/>
          </a:prstGeom>
          <a:solidFill>
            <a:srgbClr val="4B532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C3BAFC0-9669-42BE-8949-C53C9DE6C947}"/>
              </a:ext>
            </a:extLst>
          </p:cNvPr>
          <p:cNvSpPr txBox="1"/>
          <p:nvPr/>
        </p:nvSpPr>
        <p:spPr>
          <a:xfrm>
            <a:off x="3318178" y="193601"/>
            <a:ext cx="3210261" cy="4215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cs typeface="Miriam Fixed" panose="020B0509050101010101" pitchFamily="49" charset="-79"/>
              </a:rPr>
              <a:t>СОЦИАЛЬНЫЕ </a:t>
            </a:r>
          </a:p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cs typeface="Miriam Fixed" panose="020B0509050101010101" pitchFamily="49" charset="-79"/>
              </a:rPr>
              <a:t>ЛЬГОТЫ  И  ГАРАНТИИ </a:t>
            </a:r>
            <a:endParaRPr lang="ru-RU" sz="1400" b="1" spc="-100" dirty="0">
              <a:solidFill>
                <a:prstClr val="white"/>
              </a:solidFill>
              <a:cs typeface="Miriam Fixed" panose="020B0509050101010101" pitchFamily="49" charset="-79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1A4009A-B211-4F55-A139-1CF340E653AB}"/>
              </a:ext>
            </a:extLst>
          </p:cNvPr>
          <p:cNvSpPr/>
          <p:nvPr/>
        </p:nvSpPr>
        <p:spPr>
          <a:xfrm>
            <a:off x="7057684" y="5462464"/>
            <a:ext cx="2935876" cy="38817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500" b="1" spc="-40" dirty="0">
                <a:solidFill>
                  <a:srgbClr val="FCC2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riam Fixed" panose="020B0509050101010101" pitchFamily="49" charset="-79"/>
              </a:rPr>
              <a:t>Звони сейчас 117</a:t>
            </a:r>
          </a:p>
        </p:txBody>
      </p:sp>
      <p:pic>
        <p:nvPicPr>
          <p:cNvPr id="2053" name="Picture 5" descr="Y:\МОЛОМИН\МОЛОМИН\СВО Брошура\Элементы\Жетон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121" y="5097876"/>
            <a:ext cx="127269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3347150" y="5934277"/>
            <a:ext cx="3217985" cy="466657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117</a:t>
            </a:r>
          </a:p>
        </p:txBody>
      </p:sp>
    </p:spTree>
    <p:extLst>
      <p:ext uri="{BB962C8B-B14F-4D97-AF65-F5344CB8AC3E}">
        <p14:creationId xmlns:p14="http://schemas.microsoft.com/office/powerpoint/2010/main" val="3421970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5490</TotalTime>
  <Words>435</Words>
  <Application>Microsoft Office PowerPoint</Application>
  <PresentationFormat>Лист A4 (210x297 мм)</PresentationFormat>
  <Paragraphs>78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Minion Pro Cond</vt:lpstr>
      <vt:lpstr>Miriam Fixed</vt:lpstr>
      <vt:lpstr>Tahoma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Тимофеев Евгений Олегович</dc:creator>
  <cp:lastModifiedBy>Г.И.С</cp:lastModifiedBy>
  <cp:revision>211</cp:revision>
  <cp:lastPrinted>2023-04-10T14:09:03Z</cp:lastPrinted>
  <dcterms:created xsi:type="dcterms:W3CDTF">2019-12-05T06:41:56Z</dcterms:created>
  <dcterms:modified xsi:type="dcterms:W3CDTF">2023-04-10T14:47:22Z</dcterms:modified>
</cp:coreProperties>
</file>